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3"/>
  </p:notesMasterIdLst>
  <p:sldIdLst>
    <p:sldId id="405" r:id="rId2"/>
    <p:sldId id="508" r:id="rId3"/>
    <p:sldId id="536" r:id="rId4"/>
    <p:sldId id="507" r:id="rId5"/>
    <p:sldId id="493" r:id="rId6"/>
    <p:sldId id="475" r:id="rId7"/>
    <p:sldId id="480" r:id="rId8"/>
    <p:sldId id="533" r:id="rId9"/>
    <p:sldId id="488" r:id="rId10"/>
    <p:sldId id="482" r:id="rId11"/>
    <p:sldId id="483" r:id="rId12"/>
    <p:sldId id="509" r:id="rId13"/>
    <p:sldId id="535" r:id="rId14"/>
    <p:sldId id="484" r:id="rId15"/>
    <p:sldId id="485" r:id="rId16"/>
    <p:sldId id="510" r:id="rId17"/>
    <p:sldId id="479" r:id="rId18"/>
    <p:sldId id="486" r:id="rId19"/>
    <p:sldId id="478" r:id="rId20"/>
    <p:sldId id="511" r:id="rId21"/>
    <p:sldId id="512" r:id="rId22"/>
    <p:sldId id="513" r:id="rId23"/>
    <p:sldId id="514" r:id="rId24"/>
    <p:sldId id="515" r:id="rId25"/>
    <p:sldId id="516" r:id="rId26"/>
    <p:sldId id="517" r:id="rId27"/>
    <p:sldId id="518" r:id="rId28"/>
    <p:sldId id="519" r:id="rId29"/>
    <p:sldId id="520" r:id="rId30"/>
    <p:sldId id="521" r:id="rId31"/>
    <p:sldId id="522" r:id="rId32"/>
    <p:sldId id="523" r:id="rId33"/>
    <p:sldId id="524" r:id="rId34"/>
    <p:sldId id="525" r:id="rId35"/>
    <p:sldId id="526" r:id="rId36"/>
    <p:sldId id="527" r:id="rId37"/>
    <p:sldId id="528" r:id="rId38"/>
    <p:sldId id="529" r:id="rId39"/>
    <p:sldId id="530" r:id="rId40"/>
    <p:sldId id="531" r:id="rId41"/>
    <p:sldId id="532" r:id="rId42"/>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D4"/>
    <a:srgbClr val="E494CF"/>
    <a:srgbClr val="CBA1CB"/>
    <a:srgbClr val="FF9999"/>
    <a:srgbClr val="FF5050"/>
    <a:srgbClr val="C1E64A"/>
    <a:srgbClr val="85FC34"/>
    <a:srgbClr val="B7EA46"/>
    <a:srgbClr val="C7A5B8"/>
    <a:srgbClr val="D19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1094" autoAdjust="0"/>
  </p:normalViewPr>
  <p:slideViewPr>
    <p:cSldViewPr snapToGrid="0">
      <p:cViewPr varScale="1">
        <p:scale>
          <a:sx n="91" d="100"/>
          <a:sy n="91" d="100"/>
        </p:scale>
        <p:origin x="528"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75AF12A-8BC7-4046-A60D-69F401DA191F}" type="datetimeFigureOut">
              <a:rPr lang="it-IT"/>
              <a:pPr>
                <a:defRPr/>
              </a:pPr>
              <a:t>07/11/2016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7AF0A3E-5435-46E1-813A-811998D9F925}" type="slidenum">
              <a:rPr lang="it-IT"/>
              <a:pPr>
                <a:defRPr/>
              </a:pPr>
              <a:t>‹N›</a:t>
            </a:fld>
            <a:endParaRPr lang="it-IT"/>
          </a:p>
        </p:txBody>
      </p:sp>
    </p:spTree>
    <p:extLst>
      <p:ext uri="{BB962C8B-B14F-4D97-AF65-F5344CB8AC3E}">
        <p14:creationId xmlns:p14="http://schemas.microsoft.com/office/powerpoint/2010/main" val="20804188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a:t>
            </a:fld>
            <a:endParaRPr lang="it-IT" sz="1200">
              <a:latin typeface="+mn-lt"/>
            </a:endParaRPr>
          </a:p>
        </p:txBody>
      </p:sp>
    </p:spTree>
    <p:extLst>
      <p:ext uri="{BB962C8B-B14F-4D97-AF65-F5344CB8AC3E}">
        <p14:creationId xmlns:p14="http://schemas.microsoft.com/office/powerpoint/2010/main" val="177202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10</a:t>
            </a:fld>
            <a:endParaRPr lang="it-IT" sz="1200">
              <a:latin typeface="+mn-lt"/>
            </a:endParaRPr>
          </a:p>
        </p:txBody>
      </p:sp>
    </p:spTree>
    <p:extLst>
      <p:ext uri="{BB962C8B-B14F-4D97-AF65-F5344CB8AC3E}">
        <p14:creationId xmlns:p14="http://schemas.microsoft.com/office/powerpoint/2010/main" val="183663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11</a:t>
            </a:fld>
            <a:endParaRPr lang="it-IT" sz="1200">
              <a:latin typeface="+mn-lt"/>
            </a:endParaRPr>
          </a:p>
        </p:txBody>
      </p:sp>
    </p:spTree>
    <p:extLst>
      <p:ext uri="{BB962C8B-B14F-4D97-AF65-F5344CB8AC3E}">
        <p14:creationId xmlns:p14="http://schemas.microsoft.com/office/powerpoint/2010/main" val="3077457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12</a:t>
            </a:fld>
            <a:endParaRPr lang="it-IT" sz="1200">
              <a:latin typeface="+mn-lt"/>
            </a:endParaRPr>
          </a:p>
        </p:txBody>
      </p:sp>
    </p:spTree>
    <p:extLst>
      <p:ext uri="{BB962C8B-B14F-4D97-AF65-F5344CB8AC3E}">
        <p14:creationId xmlns:p14="http://schemas.microsoft.com/office/powerpoint/2010/main" val="218542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13</a:t>
            </a:fld>
            <a:endParaRPr lang="it-IT" sz="1200">
              <a:latin typeface="+mn-lt"/>
            </a:endParaRPr>
          </a:p>
        </p:txBody>
      </p:sp>
    </p:spTree>
    <p:extLst>
      <p:ext uri="{BB962C8B-B14F-4D97-AF65-F5344CB8AC3E}">
        <p14:creationId xmlns:p14="http://schemas.microsoft.com/office/powerpoint/2010/main" val="3940817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14</a:t>
            </a:fld>
            <a:endParaRPr lang="it-IT" sz="1200">
              <a:latin typeface="+mn-lt"/>
            </a:endParaRPr>
          </a:p>
        </p:txBody>
      </p:sp>
    </p:spTree>
    <p:extLst>
      <p:ext uri="{BB962C8B-B14F-4D97-AF65-F5344CB8AC3E}">
        <p14:creationId xmlns:p14="http://schemas.microsoft.com/office/powerpoint/2010/main" val="3586630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15</a:t>
            </a:fld>
            <a:endParaRPr lang="it-IT" sz="1200">
              <a:latin typeface="+mn-lt"/>
            </a:endParaRPr>
          </a:p>
        </p:txBody>
      </p:sp>
    </p:spTree>
    <p:extLst>
      <p:ext uri="{BB962C8B-B14F-4D97-AF65-F5344CB8AC3E}">
        <p14:creationId xmlns:p14="http://schemas.microsoft.com/office/powerpoint/2010/main" val="2850464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16</a:t>
            </a:fld>
            <a:endParaRPr lang="it-IT" sz="1200">
              <a:latin typeface="+mn-lt"/>
            </a:endParaRPr>
          </a:p>
        </p:txBody>
      </p:sp>
    </p:spTree>
    <p:extLst>
      <p:ext uri="{BB962C8B-B14F-4D97-AF65-F5344CB8AC3E}">
        <p14:creationId xmlns:p14="http://schemas.microsoft.com/office/powerpoint/2010/main" val="579803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17</a:t>
            </a:fld>
            <a:endParaRPr lang="it-IT" sz="1200">
              <a:latin typeface="+mn-lt"/>
            </a:endParaRPr>
          </a:p>
        </p:txBody>
      </p:sp>
    </p:spTree>
    <p:extLst>
      <p:ext uri="{BB962C8B-B14F-4D97-AF65-F5344CB8AC3E}">
        <p14:creationId xmlns:p14="http://schemas.microsoft.com/office/powerpoint/2010/main" val="15902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18</a:t>
            </a:fld>
            <a:endParaRPr lang="it-IT" sz="1200">
              <a:latin typeface="+mn-lt"/>
            </a:endParaRPr>
          </a:p>
        </p:txBody>
      </p:sp>
    </p:spTree>
    <p:extLst>
      <p:ext uri="{BB962C8B-B14F-4D97-AF65-F5344CB8AC3E}">
        <p14:creationId xmlns:p14="http://schemas.microsoft.com/office/powerpoint/2010/main" val="530958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19</a:t>
            </a:fld>
            <a:endParaRPr lang="it-IT" sz="1200">
              <a:latin typeface="+mn-lt"/>
            </a:endParaRPr>
          </a:p>
        </p:txBody>
      </p:sp>
    </p:spTree>
    <p:extLst>
      <p:ext uri="{BB962C8B-B14F-4D97-AF65-F5344CB8AC3E}">
        <p14:creationId xmlns:p14="http://schemas.microsoft.com/office/powerpoint/2010/main" val="387194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a:t>
            </a:fld>
            <a:endParaRPr lang="it-IT" sz="1200">
              <a:latin typeface="+mn-lt"/>
            </a:endParaRPr>
          </a:p>
        </p:txBody>
      </p:sp>
    </p:spTree>
    <p:extLst>
      <p:ext uri="{BB962C8B-B14F-4D97-AF65-F5344CB8AC3E}">
        <p14:creationId xmlns:p14="http://schemas.microsoft.com/office/powerpoint/2010/main" val="566899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20</a:t>
            </a:fld>
            <a:endParaRPr lang="it-IT" sz="1200">
              <a:latin typeface="+mn-lt"/>
            </a:endParaRPr>
          </a:p>
        </p:txBody>
      </p:sp>
    </p:spTree>
    <p:extLst>
      <p:ext uri="{BB962C8B-B14F-4D97-AF65-F5344CB8AC3E}">
        <p14:creationId xmlns:p14="http://schemas.microsoft.com/office/powerpoint/2010/main" val="880107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21</a:t>
            </a:fld>
            <a:endParaRPr lang="it-IT" sz="1200">
              <a:latin typeface="+mn-lt"/>
            </a:endParaRPr>
          </a:p>
        </p:txBody>
      </p:sp>
    </p:spTree>
    <p:extLst>
      <p:ext uri="{BB962C8B-B14F-4D97-AF65-F5344CB8AC3E}">
        <p14:creationId xmlns:p14="http://schemas.microsoft.com/office/powerpoint/2010/main" val="228197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22</a:t>
            </a:fld>
            <a:endParaRPr lang="it-IT" sz="1200">
              <a:latin typeface="+mn-lt"/>
            </a:endParaRPr>
          </a:p>
        </p:txBody>
      </p:sp>
    </p:spTree>
    <p:extLst>
      <p:ext uri="{BB962C8B-B14F-4D97-AF65-F5344CB8AC3E}">
        <p14:creationId xmlns:p14="http://schemas.microsoft.com/office/powerpoint/2010/main" val="272103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23</a:t>
            </a:fld>
            <a:endParaRPr lang="it-IT" sz="1200">
              <a:latin typeface="+mn-lt"/>
            </a:endParaRPr>
          </a:p>
        </p:txBody>
      </p:sp>
    </p:spTree>
    <p:extLst>
      <p:ext uri="{BB962C8B-B14F-4D97-AF65-F5344CB8AC3E}">
        <p14:creationId xmlns:p14="http://schemas.microsoft.com/office/powerpoint/2010/main" val="1519744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24</a:t>
            </a:fld>
            <a:endParaRPr lang="it-IT" sz="1200">
              <a:latin typeface="+mn-lt"/>
            </a:endParaRPr>
          </a:p>
        </p:txBody>
      </p:sp>
    </p:spTree>
    <p:extLst>
      <p:ext uri="{BB962C8B-B14F-4D97-AF65-F5344CB8AC3E}">
        <p14:creationId xmlns:p14="http://schemas.microsoft.com/office/powerpoint/2010/main" val="2860618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25</a:t>
            </a:fld>
            <a:endParaRPr lang="it-IT" sz="1200">
              <a:latin typeface="+mn-lt"/>
            </a:endParaRPr>
          </a:p>
        </p:txBody>
      </p:sp>
    </p:spTree>
    <p:extLst>
      <p:ext uri="{BB962C8B-B14F-4D97-AF65-F5344CB8AC3E}">
        <p14:creationId xmlns:p14="http://schemas.microsoft.com/office/powerpoint/2010/main" val="4134211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26</a:t>
            </a:fld>
            <a:endParaRPr lang="it-IT" sz="1200">
              <a:latin typeface="+mn-lt"/>
            </a:endParaRPr>
          </a:p>
        </p:txBody>
      </p:sp>
    </p:spTree>
    <p:extLst>
      <p:ext uri="{BB962C8B-B14F-4D97-AF65-F5344CB8AC3E}">
        <p14:creationId xmlns:p14="http://schemas.microsoft.com/office/powerpoint/2010/main" val="1530420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27</a:t>
            </a:fld>
            <a:endParaRPr lang="it-IT" sz="1200">
              <a:latin typeface="+mn-lt"/>
            </a:endParaRPr>
          </a:p>
        </p:txBody>
      </p:sp>
    </p:spTree>
    <p:extLst>
      <p:ext uri="{BB962C8B-B14F-4D97-AF65-F5344CB8AC3E}">
        <p14:creationId xmlns:p14="http://schemas.microsoft.com/office/powerpoint/2010/main" val="2621983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28</a:t>
            </a:fld>
            <a:endParaRPr lang="it-IT" sz="1200">
              <a:latin typeface="+mn-lt"/>
            </a:endParaRPr>
          </a:p>
        </p:txBody>
      </p:sp>
    </p:spTree>
    <p:extLst>
      <p:ext uri="{BB962C8B-B14F-4D97-AF65-F5344CB8AC3E}">
        <p14:creationId xmlns:p14="http://schemas.microsoft.com/office/powerpoint/2010/main" val="1689454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29</a:t>
            </a:fld>
            <a:endParaRPr lang="it-IT" sz="1200">
              <a:latin typeface="+mn-lt"/>
            </a:endParaRPr>
          </a:p>
        </p:txBody>
      </p:sp>
    </p:spTree>
    <p:extLst>
      <p:ext uri="{BB962C8B-B14F-4D97-AF65-F5344CB8AC3E}">
        <p14:creationId xmlns:p14="http://schemas.microsoft.com/office/powerpoint/2010/main" val="242199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3</a:t>
            </a:fld>
            <a:endParaRPr lang="it-IT" sz="1200">
              <a:latin typeface="+mn-lt"/>
            </a:endParaRPr>
          </a:p>
        </p:txBody>
      </p:sp>
    </p:spTree>
    <p:extLst>
      <p:ext uri="{BB962C8B-B14F-4D97-AF65-F5344CB8AC3E}">
        <p14:creationId xmlns:p14="http://schemas.microsoft.com/office/powerpoint/2010/main" val="1427115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30</a:t>
            </a:fld>
            <a:endParaRPr lang="it-IT" sz="1200">
              <a:latin typeface="+mn-lt"/>
            </a:endParaRPr>
          </a:p>
        </p:txBody>
      </p:sp>
    </p:spTree>
    <p:extLst>
      <p:ext uri="{BB962C8B-B14F-4D97-AF65-F5344CB8AC3E}">
        <p14:creationId xmlns:p14="http://schemas.microsoft.com/office/powerpoint/2010/main" val="1628143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31</a:t>
            </a:fld>
            <a:endParaRPr lang="it-IT" sz="1200">
              <a:latin typeface="+mn-lt"/>
            </a:endParaRPr>
          </a:p>
        </p:txBody>
      </p:sp>
    </p:spTree>
    <p:extLst>
      <p:ext uri="{BB962C8B-B14F-4D97-AF65-F5344CB8AC3E}">
        <p14:creationId xmlns:p14="http://schemas.microsoft.com/office/powerpoint/2010/main" val="2319820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32</a:t>
            </a:fld>
            <a:endParaRPr lang="it-IT" sz="1200">
              <a:latin typeface="+mn-lt"/>
            </a:endParaRPr>
          </a:p>
        </p:txBody>
      </p:sp>
    </p:spTree>
    <p:extLst>
      <p:ext uri="{BB962C8B-B14F-4D97-AF65-F5344CB8AC3E}">
        <p14:creationId xmlns:p14="http://schemas.microsoft.com/office/powerpoint/2010/main" val="2071088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33</a:t>
            </a:fld>
            <a:endParaRPr lang="it-IT" sz="1200">
              <a:latin typeface="+mn-lt"/>
            </a:endParaRPr>
          </a:p>
        </p:txBody>
      </p:sp>
    </p:spTree>
    <p:extLst>
      <p:ext uri="{BB962C8B-B14F-4D97-AF65-F5344CB8AC3E}">
        <p14:creationId xmlns:p14="http://schemas.microsoft.com/office/powerpoint/2010/main" val="1992210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34</a:t>
            </a:fld>
            <a:endParaRPr lang="it-IT" sz="1200">
              <a:latin typeface="+mn-lt"/>
            </a:endParaRPr>
          </a:p>
        </p:txBody>
      </p:sp>
    </p:spTree>
    <p:extLst>
      <p:ext uri="{BB962C8B-B14F-4D97-AF65-F5344CB8AC3E}">
        <p14:creationId xmlns:p14="http://schemas.microsoft.com/office/powerpoint/2010/main" val="3569665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35</a:t>
            </a:fld>
            <a:endParaRPr lang="it-IT" sz="1200">
              <a:latin typeface="+mn-lt"/>
            </a:endParaRPr>
          </a:p>
        </p:txBody>
      </p:sp>
    </p:spTree>
    <p:extLst>
      <p:ext uri="{BB962C8B-B14F-4D97-AF65-F5344CB8AC3E}">
        <p14:creationId xmlns:p14="http://schemas.microsoft.com/office/powerpoint/2010/main" val="2513487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36</a:t>
            </a:fld>
            <a:endParaRPr lang="it-IT" sz="1200">
              <a:latin typeface="+mn-lt"/>
            </a:endParaRPr>
          </a:p>
        </p:txBody>
      </p:sp>
    </p:spTree>
    <p:extLst>
      <p:ext uri="{BB962C8B-B14F-4D97-AF65-F5344CB8AC3E}">
        <p14:creationId xmlns:p14="http://schemas.microsoft.com/office/powerpoint/2010/main" val="3156746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37</a:t>
            </a:fld>
            <a:endParaRPr lang="it-IT" sz="1200">
              <a:latin typeface="+mn-lt"/>
            </a:endParaRPr>
          </a:p>
        </p:txBody>
      </p:sp>
    </p:spTree>
    <p:extLst>
      <p:ext uri="{BB962C8B-B14F-4D97-AF65-F5344CB8AC3E}">
        <p14:creationId xmlns:p14="http://schemas.microsoft.com/office/powerpoint/2010/main" val="1819320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38</a:t>
            </a:fld>
            <a:endParaRPr lang="it-IT" sz="1200">
              <a:latin typeface="+mn-lt"/>
            </a:endParaRPr>
          </a:p>
        </p:txBody>
      </p:sp>
    </p:spTree>
    <p:extLst>
      <p:ext uri="{BB962C8B-B14F-4D97-AF65-F5344CB8AC3E}">
        <p14:creationId xmlns:p14="http://schemas.microsoft.com/office/powerpoint/2010/main" val="2245932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39</a:t>
            </a:fld>
            <a:endParaRPr lang="it-IT" sz="1200">
              <a:latin typeface="+mn-lt"/>
            </a:endParaRPr>
          </a:p>
        </p:txBody>
      </p:sp>
    </p:spTree>
    <p:extLst>
      <p:ext uri="{BB962C8B-B14F-4D97-AF65-F5344CB8AC3E}">
        <p14:creationId xmlns:p14="http://schemas.microsoft.com/office/powerpoint/2010/main" val="15040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4</a:t>
            </a:fld>
            <a:endParaRPr lang="it-IT" sz="1200">
              <a:latin typeface="+mn-lt"/>
            </a:endParaRPr>
          </a:p>
        </p:txBody>
      </p:sp>
    </p:spTree>
    <p:extLst>
      <p:ext uri="{BB962C8B-B14F-4D97-AF65-F5344CB8AC3E}">
        <p14:creationId xmlns:p14="http://schemas.microsoft.com/office/powerpoint/2010/main" val="3601031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40</a:t>
            </a:fld>
            <a:endParaRPr lang="it-IT" sz="1200">
              <a:latin typeface="+mn-lt"/>
            </a:endParaRPr>
          </a:p>
        </p:txBody>
      </p:sp>
    </p:spTree>
    <p:extLst>
      <p:ext uri="{BB962C8B-B14F-4D97-AF65-F5344CB8AC3E}">
        <p14:creationId xmlns:p14="http://schemas.microsoft.com/office/powerpoint/2010/main" val="3521807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41</a:t>
            </a:fld>
            <a:endParaRPr lang="it-IT" sz="1200">
              <a:latin typeface="+mn-lt"/>
            </a:endParaRPr>
          </a:p>
        </p:txBody>
      </p:sp>
    </p:spTree>
    <p:extLst>
      <p:ext uri="{BB962C8B-B14F-4D97-AF65-F5344CB8AC3E}">
        <p14:creationId xmlns:p14="http://schemas.microsoft.com/office/powerpoint/2010/main" val="143281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5</a:t>
            </a:fld>
            <a:endParaRPr lang="it-IT" sz="1200">
              <a:latin typeface="+mn-lt"/>
            </a:endParaRPr>
          </a:p>
        </p:txBody>
      </p:sp>
    </p:spTree>
    <p:extLst>
      <p:ext uri="{BB962C8B-B14F-4D97-AF65-F5344CB8AC3E}">
        <p14:creationId xmlns:p14="http://schemas.microsoft.com/office/powerpoint/2010/main" val="362623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6</a:t>
            </a:fld>
            <a:endParaRPr lang="it-IT" sz="1200">
              <a:latin typeface="+mn-lt"/>
            </a:endParaRPr>
          </a:p>
        </p:txBody>
      </p:sp>
    </p:spTree>
    <p:extLst>
      <p:ext uri="{BB962C8B-B14F-4D97-AF65-F5344CB8AC3E}">
        <p14:creationId xmlns:p14="http://schemas.microsoft.com/office/powerpoint/2010/main" val="3046695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7</a:t>
            </a:fld>
            <a:endParaRPr lang="it-IT" sz="1200">
              <a:latin typeface="+mn-lt"/>
            </a:endParaRPr>
          </a:p>
        </p:txBody>
      </p:sp>
    </p:spTree>
    <p:extLst>
      <p:ext uri="{BB962C8B-B14F-4D97-AF65-F5344CB8AC3E}">
        <p14:creationId xmlns:p14="http://schemas.microsoft.com/office/powerpoint/2010/main" val="249214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8</a:t>
            </a:fld>
            <a:endParaRPr lang="it-IT" sz="1200">
              <a:latin typeface="+mn-lt"/>
            </a:endParaRPr>
          </a:p>
        </p:txBody>
      </p:sp>
    </p:spTree>
    <p:extLst>
      <p:ext uri="{BB962C8B-B14F-4D97-AF65-F5344CB8AC3E}">
        <p14:creationId xmlns:p14="http://schemas.microsoft.com/office/powerpoint/2010/main" val="145442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9</a:t>
            </a:fld>
            <a:endParaRPr lang="it-IT" sz="1200">
              <a:latin typeface="+mn-lt"/>
            </a:endParaRPr>
          </a:p>
        </p:txBody>
      </p:sp>
    </p:spTree>
    <p:extLst>
      <p:ext uri="{BB962C8B-B14F-4D97-AF65-F5344CB8AC3E}">
        <p14:creationId xmlns:p14="http://schemas.microsoft.com/office/powerpoint/2010/main" val="213647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510E3D33-DA0B-4E86-AE59-869B3F4F8561}" type="datetime1">
              <a:rPr lang="it-IT" smtClean="0"/>
              <a:t>07/11/2016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B4399F6-6C54-426F-B696-8FDCE1599104}"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60234C30-3C75-4A98-824D-D8A3AFC27D23}" type="datetime1">
              <a:rPr lang="it-IT" smtClean="0"/>
              <a:t>07/11/2016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9310951-D18C-48D2-BF30-8DBD56A8CC1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5972EB3A-8DCE-4A42-B79A-F6CE7283D6ED}" type="datetime1">
              <a:rPr lang="it-IT" smtClean="0"/>
              <a:t>07/11/2016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3043791-C463-4F3C-8EFC-82F718AF421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948423D2-00ED-4536-8EDE-87159F897765}" type="datetime1">
              <a:rPr lang="it-IT" smtClean="0"/>
              <a:t>07/11/2016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63D807E-A0F4-4579-A86E-1C2C2C5A2BB5}"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29B0ADC-D811-4F7A-A63F-D2C1326866F6}" type="datetime1">
              <a:rPr lang="it-IT" smtClean="0"/>
              <a:t>07/11/2016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1544ADB-336D-4353-9FC9-D18EC628C99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32BD1785-98F2-441F-9BD0-77E88FBE1635}" type="datetime1">
              <a:rPr lang="it-IT" smtClean="0"/>
              <a:t>07/11/2016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0605EF6-5857-44DD-976E-56C4DD6952FB}"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7FE658D4-737C-458E-889D-3B3E5218C8A4}" type="datetime1">
              <a:rPr lang="it-IT" smtClean="0"/>
              <a:t>07/11/2016</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B67B60AF-FFD0-4E09-A9ED-6BA45A1DFE52}"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E36C29C2-D83C-4BA2-B6B3-CB0641739575}" type="datetime1">
              <a:rPr lang="it-IT" smtClean="0"/>
              <a:t>07/11/2016</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668BFC5-E0AA-4863-A005-C5A058DD547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E048063D-F434-45F5-8970-CE275B4D6CC1}" type="datetime1">
              <a:rPr lang="it-IT" smtClean="0"/>
              <a:t>07/11/2016</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2B247FFE-C2D7-4F4A-A0E4-5BC49D6F85A4}"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AE0A77A-2587-4C44-A78C-A69B045E5BE6}" type="datetime1">
              <a:rPr lang="it-IT" smtClean="0"/>
              <a:t>07/11/2016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3B1DFCC-E537-4D74-9963-8522A73AB71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30A48CF-B331-4321-A36B-C17876962E58}" type="datetime1">
              <a:rPr lang="it-IT" smtClean="0"/>
              <a:t>07/11/2016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79F75EF-198A-4BB8-B374-F84F3889BE58}"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DB4132-A7F8-4E9E-8881-AF2DEAE91C68}" type="datetime1">
              <a:rPr lang="it-IT" smtClean="0"/>
              <a:t>07/11/2016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589C182-A6D8-40F9-889D-C50BE4C60D1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05" r:id="rId1"/>
    <p:sldLayoutId id="2147483704" r:id="rId2"/>
    <p:sldLayoutId id="2147483703" r:id="rId3"/>
    <p:sldLayoutId id="2147483702" r:id="rId4"/>
    <p:sldLayoutId id="2147483701" r:id="rId5"/>
    <p:sldLayoutId id="2147483700" r:id="rId6"/>
    <p:sldLayoutId id="2147483699" r:id="rId7"/>
    <p:sldLayoutId id="2147483698" r:id="rId8"/>
    <p:sldLayoutId id="2147483697" r:id="rId9"/>
    <p:sldLayoutId id="2147483696" r:id="rId10"/>
    <p:sldLayoutId id="214748369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hyperlink" Target="http://www.anvur.org/index.php?option=com_content&amp;view=article&amp;id=898&amp;Itemid=643&amp;lang=it"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hyperlink" Target="http://www.uniud.it/it/ateneo-uniud/ateneo-uniud-organizzazione/presidio-della-qualita" TargetMode="External"/><Relationship Id="rId3" Type="http://schemas.openxmlformats.org/officeDocument/2006/relationships/image" Target="../media/image2.png"/><Relationship Id="rId7" Type="http://schemas.openxmlformats.org/officeDocument/2006/relationships/hyperlink" Target="https://www.crui.it/"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www.anvur.org/index.php?lang=it" TargetMode="External"/><Relationship Id="rId5" Type="http://schemas.openxmlformats.org/officeDocument/2006/relationships/hyperlink" Target="http://www.enqa.eu/" TargetMode="External"/><Relationship Id="rId4" Type="http://schemas.openxmlformats.org/officeDocument/2006/relationships/image" Target="../media/image3.png"/><Relationship Id="rId9" Type="http://schemas.openxmlformats.org/officeDocument/2006/relationships/hyperlink" Target="https://nuva.uniud.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s://www.youtube.com/watch?v=Ga6E3LxUug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uppo 5"/>
          <p:cNvGrpSpPr/>
          <p:nvPr/>
        </p:nvGrpSpPr>
        <p:grpSpPr>
          <a:xfrm>
            <a:off x="0" y="9256"/>
            <a:ext cx="12192000" cy="6848744"/>
            <a:chOff x="0" y="0"/>
            <a:chExt cx="12192000" cy="6848744"/>
          </a:xfrm>
        </p:grpSpPr>
        <p:grpSp>
          <p:nvGrpSpPr>
            <p:cNvPr id="5" name="Gruppo 4"/>
            <p:cNvGrpSpPr/>
            <p:nvPr/>
          </p:nvGrpSpPr>
          <p:grpSpPr>
            <a:xfrm>
              <a:off x="0" y="0"/>
              <a:ext cx="12192000" cy="6389101"/>
              <a:chOff x="0" y="0"/>
              <a:chExt cx="12192000" cy="6389101"/>
            </a:xfrm>
          </p:grpSpPr>
          <p:grpSp>
            <p:nvGrpSpPr>
              <p:cNvPr id="3" name="Gruppo 2"/>
              <p:cNvGrpSpPr/>
              <p:nvPr/>
            </p:nvGrpSpPr>
            <p:grpSpPr>
              <a:xfrm>
                <a:off x="0" y="0"/>
                <a:ext cx="12192000" cy="457200"/>
                <a:chOff x="0" y="0"/>
                <a:chExt cx="12192000" cy="457200"/>
              </a:xfrm>
            </p:grpSpPr>
            <p:sp>
              <p:nvSpPr>
                <p:cNvPr id="9" name="Rettangolo 8"/>
                <p:cNvSpPr/>
                <p:nvPr/>
              </p:nvSpPr>
              <p:spPr>
                <a:xfrm>
                  <a:off x="754063" y="0"/>
                  <a:ext cx="303371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787775" y="0"/>
                  <a:ext cx="8404225" cy="454672"/>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ts val="0"/>
                    </a:spcBef>
                  </a:pPr>
                  <a:endParaRPr lang="it-IT" sz="22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4" name="Immagine 13" descr="copertina ESTERNO.jpg"/>
              <p:cNvPicPr>
                <a:picLocks noChangeAspect="1"/>
              </p:cNvPicPr>
              <p:nvPr/>
            </p:nvPicPr>
            <p:blipFill rotWithShape="1">
              <a:blip r:embed="rId3">
                <a:extLst>
                  <a:ext uri="{28A0092B-C50C-407E-A947-70E740481C1C}">
                    <a14:useLocalDpi xmlns:a14="http://schemas.microsoft.com/office/drawing/2010/main" val="0"/>
                  </a:ext>
                </a:extLst>
              </a:blip>
              <a:srcRect l="11609" t="295"/>
              <a:stretch/>
            </p:blipFill>
            <p:spPr>
              <a:xfrm>
                <a:off x="0" y="445794"/>
                <a:ext cx="12192000" cy="5943307"/>
              </a:xfrm>
              <a:prstGeom prst="rect">
                <a:avLst/>
              </a:prstGeom>
            </p:spPr>
          </p:pic>
        </p:grpSp>
        <p:grpSp>
          <p:nvGrpSpPr>
            <p:cNvPr id="4" name="Gruppo 3"/>
            <p:cNvGrpSpPr/>
            <p:nvPr/>
          </p:nvGrpSpPr>
          <p:grpSpPr>
            <a:xfrm>
              <a:off x="0" y="6391544"/>
              <a:ext cx="12192000" cy="457200"/>
              <a:chOff x="0" y="6400800"/>
              <a:chExt cx="12192000" cy="457200"/>
            </a:xfrm>
          </p:grpSpPr>
          <p:sp>
            <p:nvSpPr>
              <p:cNvPr id="21" name="Rettangolo 20"/>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2" name="Rettangolo 21"/>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Presidio della qualità</a:t>
                </a:r>
              </a:p>
            </p:txBody>
          </p:sp>
          <p:pic>
            <p:nvPicPr>
              <p:cNvPr id="23" name="Immagine 22"/>
              <p:cNvPicPr>
                <a:picLocks noChangeAspect="1"/>
              </p:cNvPicPr>
              <p:nvPr/>
            </p:nvPicPr>
            <p:blipFill>
              <a:blip r:embed="rId4"/>
              <a:stretch>
                <a:fillRect/>
              </a:stretch>
            </p:blipFill>
            <p:spPr>
              <a:xfrm>
                <a:off x="400692" y="6408685"/>
                <a:ext cx="429571" cy="437994"/>
              </a:xfrm>
              <a:prstGeom prst="rect">
                <a:avLst/>
              </a:prstGeom>
            </p:spPr>
          </p:pic>
          <p:sp>
            <p:nvSpPr>
              <p:cNvPr id="24" name="Rettangolo 23"/>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5" name="Immagine 24"/>
              <p:cNvPicPr>
                <a:picLocks noChangeAspect="1"/>
              </p:cNvPicPr>
              <p:nvPr/>
            </p:nvPicPr>
            <p:blipFill>
              <a:blip r:embed="rId5"/>
              <a:stretch>
                <a:fillRect/>
              </a:stretch>
            </p:blipFill>
            <p:spPr>
              <a:xfrm>
                <a:off x="1280745" y="6408686"/>
                <a:ext cx="1069221" cy="437994"/>
              </a:xfrm>
              <a:prstGeom prst="rect">
                <a:avLst/>
              </a:prstGeom>
            </p:spPr>
          </p:pic>
        </p:grpSp>
      </p:grpSp>
      <p:sp>
        <p:nvSpPr>
          <p:cNvPr id="15" name="CasellaDiTesto 14"/>
          <p:cNvSpPr txBox="1"/>
          <p:nvPr/>
        </p:nvSpPr>
        <p:spPr>
          <a:xfrm>
            <a:off x="-62143" y="0"/>
            <a:ext cx="12100264" cy="2800767"/>
          </a:xfrm>
          <a:prstGeom prst="rect">
            <a:avLst/>
          </a:prstGeom>
          <a:noFill/>
        </p:spPr>
        <p:txBody>
          <a:bodyPr wrap="square" rtlCol="0">
            <a:spAutoFit/>
          </a:bodyPr>
          <a:lstStyle/>
          <a:p>
            <a:pPr algn="ctr"/>
            <a:endParaRPr lang="it-IT" sz="4400" b="1" dirty="0">
              <a:solidFill>
                <a:srgbClr val="FFFFFF"/>
              </a:solidFill>
              <a:latin typeface="+mn-lt"/>
            </a:endParaRPr>
          </a:p>
          <a:p>
            <a:pPr algn="ctr"/>
            <a:r>
              <a:rPr lang="it-IT" sz="4400" b="1" dirty="0">
                <a:solidFill>
                  <a:srgbClr val="FFFFFF"/>
                </a:solidFill>
                <a:latin typeface="+mn-lt"/>
              </a:rPr>
              <a:t>Dall’Assicurazione della Qualità all’Accreditamento dell’Ateneo e dei Corsi di Studio</a:t>
            </a:r>
          </a:p>
          <a:p>
            <a:pPr algn="ctr"/>
            <a:r>
              <a:rPr lang="it-IT" sz="4400" b="1" dirty="0">
                <a:solidFill>
                  <a:srgbClr val="FFFFFF"/>
                </a:solidFill>
                <a:latin typeface="+mn-lt"/>
              </a:rPr>
              <a:t>Un cammino, </a:t>
            </a:r>
            <a:r>
              <a:rPr lang="it-IT" sz="4400" b="1" dirty="0">
                <a:solidFill>
                  <a:srgbClr val="FFFF00"/>
                </a:solidFill>
                <a:latin typeface="+mn-lt"/>
              </a:rPr>
              <a:t>insieme</a:t>
            </a:r>
          </a:p>
        </p:txBody>
      </p:sp>
      <p:sp>
        <p:nvSpPr>
          <p:cNvPr id="8" name="Segnaposto numero diapositiva 7"/>
          <p:cNvSpPr>
            <a:spLocks noGrp="1"/>
          </p:cNvSpPr>
          <p:nvPr>
            <p:ph type="sldNum" sz="quarter" idx="12"/>
          </p:nvPr>
        </p:nvSpPr>
        <p:spPr>
          <a:xfrm>
            <a:off x="9386977" y="6420033"/>
            <a:ext cx="2743200" cy="365125"/>
          </a:xfrm>
        </p:spPr>
        <p:txBody>
          <a:bodyPr/>
          <a:lstStyle/>
          <a:p>
            <a:pPr>
              <a:defRPr/>
            </a:pPr>
            <a:fld id="{2B247FFE-C2D7-4F4A-A0E4-5BC49D6F85A4}" type="slidenum">
              <a:rPr lang="it-IT" smtClean="0">
                <a:solidFill>
                  <a:srgbClr val="7698BA"/>
                </a:solidFill>
              </a:rPr>
              <a:pPr>
                <a:defRPr/>
              </a:pPr>
              <a:t>1</a:t>
            </a:fld>
            <a:endParaRPr lang="it-IT" dirty="0">
              <a:solidFill>
                <a:srgbClr val="7698BA"/>
              </a:solidFill>
            </a:endParaRPr>
          </a:p>
        </p:txBody>
      </p:sp>
      <p:sp>
        <p:nvSpPr>
          <p:cNvPr id="18" name="CasellaDiTesto 17"/>
          <p:cNvSpPr txBox="1"/>
          <p:nvPr/>
        </p:nvSpPr>
        <p:spPr>
          <a:xfrm>
            <a:off x="-789396" y="4929179"/>
            <a:ext cx="12100264" cy="1200329"/>
          </a:xfrm>
          <a:prstGeom prst="rect">
            <a:avLst/>
          </a:prstGeom>
          <a:noFill/>
        </p:spPr>
        <p:txBody>
          <a:bodyPr wrap="square" rtlCol="0">
            <a:spAutoFit/>
          </a:bodyPr>
          <a:lstStyle/>
          <a:p>
            <a:pPr algn="ctr"/>
            <a:endParaRPr lang="it-IT" sz="4400" b="1" dirty="0">
              <a:solidFill>
                <a:srgbClr val="FFFFFF"/>
              </a:solidFill>
              <a:latin typeface="+mn-lt"/>
            </a:endParaRPr>
          </a:p>
          <a:p>
            <a:pPr algn="ctr"/>
            <a:r>
              <a:rPr lang="it-IT" sz="2800" b="1" dirty="0">
                <a:solidFill>
                  <a:srgbClr val="FFFFFF"/>
                </a:solidFill>
                <a:latin typeface="+mn-lt"/>
              </a:rPr>
              <a:t>Udine, ottobre 2016</a:t>
            </a:r>
          </a:p>
        </p:txBody>
      </p:sp>
    </p:spTree>
    <p:extLst>
      <p:ext uri="{BB962C8B-B14F-4D97-AF65-F5344CB8AC3E}">
        <p14:creationId xmlns:p14="http://schemas.microsoft.com/office/powerpoint/2010/main" val="318887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BERGEN 2005</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10</a:t>
            </a:fld>
            <a:endParaRPr lang="it-IT" sz="1600" b="1" dirty="0">
              <a:solidFill>
                <a:schemeClr val="bg1"/>
              </a:solidFill>
            </a:endParaRPr>
          </a:p>
        </p:txBody>
      </p:sp>
      <p:pic>
        <p:nvPicPr>
          <p:cNvPr id="4" name="Immagine 3"/>
          <p:cNvPicPr>
            <a:picLocks noChangeAspect="1"/>
          </p:cNvPicPr>
          <p:nvPr/>
        </p:nvPicPr>
        <p:blipFill>
          <a:blip r:embed="rId5">
            <a:lum bright="-2000"/>
          </a:blip>
          <a:stretch>
            <a:fillRect/>
          </a:stretch>
        </p:blipFill>
        <p:spPr>
          <a:xfrm>
            <a:off x="6735226" y="469135"/>
            <a:ext cx="5456772" cy="5903276"/>
          </a:xfrm>
          <a:prstGeom prst="rect">
            <a:avLst/>
          </a:prstGeom>
        </p:spPr>
      </p:pic>
      <p:sp>
        <p:nvSpPr>
          <p:cNvPr id="2" name="Rettangolo 1"/>
          <p:cNvSpPr/>
          <p:nvPr/>
        </p:nvSpPr>
        <p:spPr>
          <a:xfrm>
            <a:off x="400691" y="593124"/>
            <a:ext cx="11420605" cy="584775"/>
          </a:xfrm>
          <a:prstGeom prst="rect">
            <a:avLst/>
          </a:prstGeom>
        </p:spPr>
        <p:txBody>
          <a:bodyPr wrap="square">
            <a:spAutoFit/>
          </a:bodyPr>
          <a:lstStyle/>
          <a:p>
            <a:endParaRPr lang="it-IT" sz="3200" dirty="0">
              <a:solidFill>
                <a:srgbClr val="000000"/>
              </a:solidFill>
              <a:latin typeface="Calibri" panose="020F0502020204030204" pitchFamily="34" charset="0"/>
            </a:endParaRPr>
          </a:p>
        </p:txBody>
      </p:sp>
      <p:sp>
        <p:nvSpPr>
          <p:cNvPr id="5" name="Rettangolo 4"/>
          <p:cNvSpPr/>
          <p:nvPr/>
        </p:nvSpPr>
        <p:spPr>
          <a:xfrm>
            <a:off x="68096" y="417950"/>
            <a:ext cx="6110762" cy="6063198"/>
          </a:xfrm>
          <a:prstGeom prst="rect">
            <a:avLst/>
          </a:prstGeom>
        </p:spPr>
        <p:txBody>
          <a:bodyPr wrap="square">
            <a:spAutoFit/>
          </a:bodyPr>
          <a:lstStyle/>
          <a:p>
            <a:r>
              <a:rPr lang="it-IT" sz="2800" b="1" dirty="0">
                <a:solidFill>
                  <a:srgbClr val="FF6600"/>
                </a:solidFill>
                <a:latin typeface="+mn-lt"/>
              </a:rPr>
              <a:t>Bergen</a:t>
            </a:r>
            <a:r>
              <a:rPr lang="it-IT" sz="2800" b="1" dirty="0">
                <a:latin typeface="+mn-lt"/>
              </a:rPr>
              <a:t> </a:t>
            </a:r>
            <a:r>
              <a:rPr lang="it-IT" sz="2800" b="1" dirty="0">
                <a:solidFill>
                  <a:srgbClr val="3078C0"/>
                </a:solidFill>
                <a:latin typeface="+mn-lt"/>
                <a:ea typeface="Tahoma" panose="020B0604030504040204" pitchFamily="34" charset="0"/>
                <a:cs typeface="Tahoma" panose="020B0604030504040204" pitchFamily="34" charset="0"/>
              </a:rPr>
              <a:t>- 2005</a:t>
            </a:r>
          </a:p>
          <a:p>
            <a:r>
              <a:rPr lang="it-IT" sz="2600" dirty="0">
                <a:solidFill>
                  <a:srgbClr val="3078C0"/>
                </a:solidFill>
                <a:latin typeface="+mn-lt"/>
                <a:ea typeface="Tahoma" panose="020B0604030504040204" pitchFamily="34" charset="0"/>
                <a:cs typeface="Tahoma" panose="020B0604030504040204" pitchFamily="34" charset="0"/>
              </a:rPr>
              <a:t>Nella riunione di Bergen, in Norvegia, i Ministri adottano il documento </a:t>
            </a:r>
            <a:r>
              <a:rPr lang="en-US" sz="2600" b="1" i="1" dirty="0">
                <a:solidFill>
                  <a:srgbClr val="FF6600"/>
                </a:solidFill>
                <a:latin typeface="+mn-lt"/>
              </a:rPr>
              <a:t>Standards and guidelines for quality assurance in the European Higher Education Area (EHEA)</a:t>
            </a:r>
            <a:r>
              <a:rPr lang="it-IT" sz="2600" i="1" dirty="0">
                <a:solidFill>
                  <a:srgbClr val="3078C0"/>
                </a:solidFill>
                <a:latin typeface="+mn-lt"/>
                <a:ea typeface="Tahoma" panose="020B0604030504040204" pitchFamily="34" charset="0"/>
                <a:cs typeface="Tahoma" panose="020B0604030504040204" pitchFamily="34" charset="0"/>
              </a:rPr>
              <a:t> </a:t>
            </a:r>
            <a:r>
              <a:rPr lang="it-IT" sz="2600" dirty="0">
                <a:solidFill>
                  <a:srgbClr val="3078C0"/>
                </a:solidFill>
                <a:latin typeface="+mn-lt"/>
                <a:ea typeface="Tahoma" panose="020B0604030504040204" pitchFamily="34" charset="0"/>
                <a:cs typeface="Tahoma" panose="020B0604030504040204" pitchFamily="34" charset="0"/>
              </a:rPr>
              <a:t>contenente un insieme di standard e di linee guida (</a:t>
            </a:r>
            <a:r>
              <a:rPr lang="it-IT" sz="2600" b="1" dirty="0">
                <a:solidFill>
                  <a:srgbClr val="FF6600"/>
                </a:solidFill>
                <a:latin typeface="+mn-lt"/>
              </a:rPr>
              <a:t>ESG</a:t>
            </a:r>
            <a:r>
              <a:rPr lang="it-IT" sz="2600" dirty="0">
                <a:solidFill>
                  <a:srgbClr val="3078C0"/>
                </a:solidFill>
                <a:latin typeface="+mn-lt"/>
                <a:ea typeface="Tahoma" panose="020B0604030504040204" pitchFamily="34" charset="0"/>
                <a:cs typeface="Tahoma" panose="020B0604030504040204" pitchFamily="34" charset="0"/>
              </a:rPr>
              <a:t>) per l'assicurazione interna ed esterna della qualità nell'istruzione superiore.</a:t>
            </a:r>
          </a:p>
          <a:p>
            <a:r>
              <a:rPr lang="it-IT" sz="2600" dirty="0">
                <a:solidFill>
                  <a:srgbClr val="3078C0"/>
                </a:solidFill>
                <a:latin typeface="+mn-lt"/>
                <a:ea typeface="Tahoma" panose="020B0604030504040204" pitchFamily="34" charset="0"/>
                <a:cs typeface="Tahoma" panose="020B0604030504040204" pitchFamily="34" charset="0"/>
              </a:rPr>
              <a:t>Gli </a:t>
            </a:r>
            <a:r>
              <a:rPr lang="it-IT" sz="2600" b="1" dirty="0">
                <a:solidFill>
                  <a:srgbClr val="FF6600"/>
                </a:solidFill>
                <a:latin typeface="+mn-lt"/>
              </a:rPr>
              <a:t>ESG</a:t>
            </a:r>
            <a:r>
              <a:rPr lang="it-IT" sz="2600" dirty="0">
                <a:solidFill>
                  <a:srgbClr val="3078C0"/>
                </a:solidFill>
                <a:latin typeface="+mn-lt"/>
                <a:ea typeface="Tahoma" panose="020B0604030504040204" pitchFamily="34" charset="0"/>
                <a:cs typeface="Tahoma" panose="020B0604030504040204" pitchFamily="34" charset="0"/>
              </a:rPr>
              <a:t> si applicano a tutta l'istruzione superiore offerta nell'</a:t>
            </a:r>
            <a:r>
              <a:rPr lang="it-IT" sz="2600" b="1" dirty="0">
                <a:solidFill>
                  <a:srgbClr val="FF6600"/>
                </a:solidFill>
                <a:latin typeface="+mn-lt"/>
              </a:rPr>
              <a:t>EHEA</a:t>
            </a:r>
            <a:r>
              <a:rPr lang="it-IT" sz="2600" dirty="0">
                <a:solidFill>
                  <a:srgbClr val="3078C0"/>
                </a:solidFill>
                <a:latin typeface="+mn-lt"/>
                <a:ea typeface="Tahoma" panose="020B0604030504040204" pitchFamily="34" charset="0"/>
                <a:cs typeface="Tahoma" panose="020B0604030504040204" pitchFamily="34" charset="0"/>
              </a:rPr>
              <a:t>, indipendentemente dagli specifici sistemi di istruzione. </a:t>
            </a:r>
          </a:p>
          <a:p>
            <a:endParaRPr lang="it-IT" sz="2400" dirty="0">
              <a:solidFill>
                <a:srgbClr val="3078C0"/>
              </a:solidFill>
              <a:latin typeface="+mn-lt"/>
              <a:ea typeface="Tahoma" panose="020B0604030504040204" pitchFamily="34" charset="0"/>
              <a:cs typeface="Tahoma" panose="020B0604030504040204" pitchFamily="34" charset="0"/>
            </a:endParaRPr>
          </a:p>
          <a:p>
            <a:endParaRPr lang="it-IT" sz="2400" dirty="0">
              <a:solidFill>
                <a:srgbClr val="3078C0"/>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011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ENQA 2005</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p:txBody>
          <a:bodyPr/>
          <a:lstStyle/>
          <a:p>
            <a:fld id="{2B247FFE-C2D7-4F4A-A0E4-5BC49D6F85A4}" type="slidenum">
              <a:rPr lang="it-IT" smtClean="0"/>
              <a:pPr/>
              <a:t>11</a:t>
            </a:fld>
            <a:endParaRPr lang="it-IT" dirty="0"/>
          </a:p>
        </p:txBody>
      </p:sp>
      <p:pic>
        <p:nvPicPr>
          <p:cNvPr id="4" name="Immagine 3"/>
          <p:cNvPicPr>
            <a:picLocks noChangeAspect="1"/>
          </p:cNvPicPr>
          <p:nvPr/>
        </p:nvPicPr>
        <p:blipFill>
          <a:blip r:embed="rId5">
            <a:lum bright="-2000"/>
          </a:blip>
          <a:stretch>
            <a:fillRect/>
          </a:stretch>
        </p:blipFill>
        <p:spPr>
          <a:xfrm>
            <a:off x="6170141" y="469135"/>
            <a:ext cx="6021858" cy="5866805"/>
          </a:xfrm>
          <a:prstGeom prst="rect">
            <a:avLst/>
          </a:prstGeom>
        </p:spPr>
      </p:pic>
      <p:sp>
        <p:nvSpPr>
          <p:cNvPr id="2" name="Rettangolo 1"/>
          <p:cNvSpPr/>
          <p:nvPr/>
        </p:nvSpPr>
        <p:spPr>
          <a:xfrm>
            <a:off x="400691" y="593124"/>
            <a:ext cx="11420605" cy="584775"/>
          </a:xfrm>
          <a:prstGeom prst="rect">
            <a:avLst/>
          </a:prstGeom>
        </p:spPr>
        <p:txBody>
          <a:bodyPr wrap="square">
            <a:spAutoFit/>
          </a:bodyPr>
          <a:lstStyle/>
          <a:p>
            <a:endParaRPr lang="it-IT" sz="3200" dirty="0">
              <a:solidFill>
                <a:srgbClr val="000000"/>
              </a:solidFill>
              <a:latin typeface="Calibri" panose="020F0502020204030204" pitchFamily="34" charset="0"/>
            </a:endParaRPr>
          </a:p>
        </p:txBody>
      </p:sp>
      <p:sp>
        <p:nvSpPr>
          <p:cNvPr id="5" name="Rettangolo 4"/>
          <p:cNvSpPr/>
          <p:nvPr/>
        </p:nvSpPr>
        <p:spPr>
          <a:xfrm>
            <a:off x="263610" y="787824"/>
            <a:ext cx="6392563" cy="707886"/>
          </a:xfrm>
          <a:prstGeom prst="rect">
            <a:avLst/>
          </a:prstGeom>
        </p:spPr>
        <p:txBody>
          <a:bodyPr wrap="square">
            <a:spAutoFit/>
          </a:bodyPr>
          <a:lstStyle/>
          <a:p>
            <a:endParaRPr lang="it-IT" sz="2400" i="1" dirty="0">
              <a:latin typeface="+mn-lt"/>
            </a:endParaRPr>
          </a:p>
          <a:p>
            <a:endParaRPr lang="it-IT" sz="1600" dirty="0">
              <a:latin typeface="Calibri" panose="020F0502020204030204" pitchFamily="34" charset="0"/>
            </a:endParaRPr>
          </a:p>
        </p:txBody>
      </p:sp>
      <p:sp>
        <p:nvSpPr>
          <p:cNvPr id="13" name="CasellaDiTesto 12"/>
          <p:cNvSpPr txBox="1"/>
          <p:nvPr/>
        </p:nvSpPr>
        <p:spPr>
          <a:xfrm>
            <a:off x="-8238" y="1826334"/>
            <a:ext cx="6178379" cy="3785652"/>
          </a:xfrm>
          <a:prstGeom prst="rect">
            <a:avLst/>
          </a:prstGeom>
          <a:noFill/>
        </p:spPr>
        <p:txBody>
          <a:bodyPr wrap="square" rtlCol="0">
            <a:spAutoFit/>
          </a:bodyPr>
          <a:lstStyle/>
          <a:p>
            <a:r>
              <a:rPr lang="it-IT" sz="2400" b="1" dirty="0">
                <a:solidFill>
                  <a:srgbClr val="3078C0"/>
                </a:solidFill>
                <a:latin typeface="+mn-lt"/>
                <a:ea typeface="Tahoma" panose="020B0604030504040204" pitchFamily="34" charset="0"/>
                <a:cs typeface="Tahoma" panose="020B0604030504040204" pitchFamily="34" charset="0"/>
              </a:rPr>
              <a:t>Anno </a:t>
            </a:r>
            <a:r>
              <a:rPr lang="it-IT" sz="2400" b="1" dirty="0">
                <a:solidFill>
                  <a:srgbClr val="FF6600"/>
                </a:solidFill>
                <a:latin typeface="+mn-lt"/>
              </a:rPr>
              <a:t>2005</a:t>
            </a:r>
          </a:p>
          <a:p>
            <a:endParaRPr lang="it-IT" sz="2400" b="1" dirty="0">
              <a:solidFill>
                <a:schemeClr val="accent2"/>
              </a:solidFill>
              <a:latin typeface="+mn-lt"/>
            </a:endParaRPr>
          </a:p>
          <a:p>
            <a:r>
              <a:rPr lang="it-IT" sz="2400" b="1" dirty="0">
                <a:solidFill>
                  <a:srgbClr val="FF6600"/>
                </a:solidFill>
                <a:latin typeface="+mn-lt"/>
              </a:rPr>
              <a:t>Linee guida Europee</a:t>
            </a:r>
            <a:r>
              <a:rPr lang="it-IT" sz="2400" b="1" dirty="0">
                <a:latin typeface="+mn-lt"/>
              </a:rPr>
              <a:t> </a:t>
            </a:r>
            <a:r>
              <a:rPr lang="it-IT" sz="2400" dirty="0">
                <a:solidFill>
                  <a:srgbClr val="3078C0"/>
                </a:solidFill>
                <a:latin typeface="+mn-lt"/>
                <a:ea typeface="Tahoma" panose="020B0604030504040204" pitchFamily="34" charset="0"/>
                <a:cs typeface="Tahoma" panose="020B0604030504040204" pitchFamily="34" charset="0"/>
              </a:rPr>
              <a:t>di</a:t>
            </a:r>
            <a:r>
              <a:rPr lang="it-IT" sz="2400" dirty="0">
                <a:latin typeface="+mn-lt"/>
              </a:rPr>
              <a:t> </a:t>
            </a:r>
            <a:r>
              <a:rPr lang="it-IT" sz="2400" b="1" dirty="0">
                <a:solidFill>
                  <a:srgbClr val="FF6600"/>
                </a:solidFill>
                <a:latin typeface="+mn-lt"/>
              </a:rPr>
              <a:t>Assicurazione di qualità</a:t>
            </a:r>
            <a:r>
              <a:rPr lang="it-IT" sz="2400" dirty="0">
                <a:solidFill>
                  <a:srgbClr val="3078C0"/>
                </a:solidFill>
                <a:latin typeface="+mn-lt"/>
                <a:ea typeface="Tahoma" panose="020B0604030504040204" pitchFamily="34" charset="0"/>
                <a:cs typeface="Tahoma" panose="020B0604030504040204" pitchFamily="34" charset="0"/>
              </a:rPr>
              <a:t>:</a:t>
            </a:r>
          </a:p>
          <a:p>
            <a:pPr marL="342900" indent="-342900">
              <a:buFont typeface="Wingdings" panose="05000000000000000000" pitchFamily="2" charset="2"/>
              <a:buChar char="Ø"/>
            </a:pPr>
            <a:r>
              <a:rPr lang="it-IT" sz="2400" i="1" dirty="0">
                <a:solidFill>
                  <a:srgbClr val="3078C0"/>
                </a:solidFill>
                <a:latin typeface="+mn-lt"/>
                <a:ea typeface="Tahoma" panose="020B0604030504040204" pitchFamily="34" charset="0"/>
                <a:cs typeface="Tahoma" panose="020B0604030504040204" pitchFamily="34" charset="0"/>
              </a:rPr>
              <a:t>Standard</a:t>
            </a:r>
            <a:r>
              <a:rPr lang="it-IT" sz="2400" dirty="0">
                <a:solidFill>
                  <a:srgbClr val="3078C0"/>
                </a:solidFill>
                <a:latin typeface="+mn-lt"/>
                <a:ea typeface="Tahoma" panose="020B0604030504040204" pitchFamily="34" charset="0"/>
                <a:cs typeface="Tahoma" panose="020B0604030504040204" pitchFamily="34" charset="0"/>
              </a:rPr>
              <a:t> per le procedure di assicurazione della qualità all’interno degli Atenei;</a:t>
            </a:r>
          </a:p>
          <a:p>
            <a:pPr marL="342900" indent="-342900">
              <a:buFont typeface="Wingdings" panose="05000000000000000000" pitchFamily="2" charset="2"/>
              <a:buChar char="Ø"/>
            </a:pPr>
            <a:r>
              <a:rPr lang="it-IT" sz="2400" i="1" dirty="0">
                <a:solidFill>
                  <a:srgbClr val="3078C0"/>
                </a:solidFill>
                <a:latin typeface="+mn-lt"/>
                <a:ea typeface="Tahoma" panose="020B0604030504040204" pitchFamily="34" charset="0"/>
                <a:cs typeface="Tahoma" panose="020B0604030504040204" pitchFamily="34" charset="0"/>
              </a:rPr>
              <a:t>Standard</a:t>
            </a:r>
            <a:r>
              <a:rPr lang="it-IT" sz="2400" dirty="0">
                <a:solidFill>
                  <a:srgbClr val="3078C0"/>
                </a:solidFill>
                <a:latin typeface="+mn-lt"/>
                <a:ea typeface="Tahoma" panose="020B0604030504040204" pitchFamily="34" charset="0"/>
                <a:cs typeface="Tahoma" panose="020B0604030504040204" pitchFamily="34" charset="0"/>
              </a:rPr>
              <a:t> per la valutazione esterna dei sistemi di assicurazione della qualità degli Atenei;</a:t>
            </a:r>
          </a:p>
          <a:p>
            <a:pPr marL="342900" indent="-342900">
              <a:buFont typeface="Wingdings" panose="05000000000000000000" pitchFamily="2" charset="2"/>
              <a:buChar char="Ø"/>
            </a:pPr>
            <a:r>
              <a:rPr lang="it-IT" sz="2400" dirty="0">
                <a:solidFill>
                  <a:srgbClr val="3078C0"/>
                </a:solidFill>
                <a:latin typeface="+mn-lt"/>
                <a:ea typeface="Tahoma" panose="020B0604030504040204" pitchFamily="34" charset="0"/>
                <a:cs typeface="Tahoma" panose="020B0604030504040204" pitchFamily="34" charset="0"/>
              </a:rPr>
              <a:t>Agenzie di valutazione (autonomia, risorse e definizione pubblica delle procedure seguite).</a:t>
            </a:r>
          </a:p>
        </p:txBody>
      </p:sp>
      <p:pic>
        <p:nvPicPr>
          <p:cNvPr id="7" name="Immagine 6"/>
          <p:cNvPicPr>
            <a:picLocks noChangeAspect="1"/>
          </p:cNvPicPr>
          <p:nvPr/>
        </p:nvPicPr>
        <p:blipFill>
          <a:blip r:embed="rId6"/>
          <a:stretch>
            <a:fillRect/>
          </a:stretch>
        </p:blipFill>
        <p:spPr>
          <a:xfrm>
            <a:off x="2180515" y="465086"/>
            <a:ext cx="1467657" cy="1252569"/>
          </a:xfrm>
          <a:prstGeom prst="rect">
            <a:avLst/>
          </a:prstGeom>
        </p:spPr>
      </p:pic>
    </p:spTree>
    <p:extLst>
      <p:ext uri="{BB962C8B-B14F-4D97-AF65-F5344CB8AC3E}">
        <p14:creationId xmlns:p14="http://schemas.microsoft.com/office/powerpoint/2010/main" val="198424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YEREVAN 2015</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p:txBody>
          <a:bodyPr/>
          <a:lstStyle/>
          <a:p>
            <a:fld id="{2B247FFE-C2D7-4F4A-A0E4-5BC49D6F85A4}" type="slidenum">
              <a:rPr lang="it-IT" smtClean="0"/>
              <a:pPr/>
              <a:t>12</a:t>
            </a:fld>
            <a:endParaRPr lang="it-IT" dirty="0"/>
          </a:p>
        </p:txBody>
      </p:sp>
      <p:pic>
        <p:nvPicPr>
          <p:cNvPr id="4" name="Immagine 3"/>
          <p:cNvPicPr>
            <a:picLocks noChangeAspect="1"/>
          </p:cNvPicPr>
          <p:nvPr/>
        </p:nvPicPr>
        <p:blipFill>
          <a:blip r:embed="rId5">
            <a:lum bright="-2000"/>
          </a:blip>
          <a:stretch>
            <a:fillRect/>
          </a:stretch>
        </p:blipFill>
        <p:spPr>
          <a:xfrm>
            <a:off x="6170141" y="469135"/>
            <a:ext cx="6021858" cy="5866805"/>
          </a:xfrm>
          <a:prstGeom prst="rect">
            <a:avLst/>
          </a:prstGeom>
        </p:spPr>
      </p:pic>
      <p:sp>
        <p:nvSpPr>
          <p:cNvPr id="2" name="Rettangolo 1"/>
          <p:cNvSpPr/>
          <p:nvPr/>
        </p:nvSpPr>
        <p:spPr>
          <a:xfrm>
            <a:off x="400691" y="593124"/>
            <a:ext cx="11420605" cy="584775"/>
          </a:xfrm>
          <a:prstGeom prst="rect">
            <a:avLst/>
          </a:prstGeom>
        </p:spPr>
        <p:txBody>
          <a:bodyPr wrap="square">
            <a:spAutoFit/>
          </a:bodyPr>
          <a:lstStyle/>
          <a:p>
            <a:endParaRPr lang="it-IT" sz="3200" dirty="0">
              <a:solidFill>
                <a:srgbClr val="000000"/>
              </a:solidFill>
              <a:latin typeface="Calibri" panose="020F0502020204030204" pitchFamily="34" charset="0"/>
            </a:endParaRPr>
          </a:p>
        </p:txBody>
      </p:sp>
      <p:sp>
        <p:nvSpPr>
          <p:cNvPr id="5" name="Rettangolo 4"/>
          <p:cNvSpPr/>
          <p:nvPr/>
        </p:nvSpPr>
        <p:spPr>
          <a:xfrm>
            <a:off x="263610" y="787824"/>
            <a:ext cx="6392563" cy="707886"/>
          </a:xfrm>
          <a:prstGeom prst="rect">
            <a:avLst/>
          </a:prstGeom>
        </p:spPr>
        <p:txBody>
          <a:bodyPr wrap="square">
            <a:spAutoFit/>
          </a:bodyPr>
          <a:lstStyle/>
          <a:p>
            <a:endParaRPr lang="it-IT" sz="2400" i="1" dirty="0">
              <a:latin typeface="+mn-lt"/>
            </a:endParaRPr>
          </a:p>
          <a:p>
            <a:endParaRPr lang="it-IT" sz="1600" dirty="0">
              <a:latin typeface="Calibri" panose="020F0502020204030204" pitchFamily="34" charset="0"/>
            </a:endParaRPr>
          </a:p>
        </p:txBody>
      </p:sp>
      <p:sp>
        <p:nvSpPr>
          <p:cNvPr id="13" name="CasellaDiTesto 12"/>
          <p:cNvSpPr txBox="1"/>
          <p:nvPr/>
        </p:nvSpPr>
        <p:spPr>
          <a:xfrm>
            <a:off x="318312" y="1555586"/>
            <a:ext cx="5276336" cy="3816429"/>
          </a:xfrm>
          <a:prstGeom prst="rect">
            <a:avLst/>
          </a:prstGeom>
          <a:noFill/>
        </p:spPr>
        <p:txBody>
          <a:bodyPr wrap="square" rtlCol="0">
            <a:spAutoFit/>
          </a:bodyPr>
          <a:lstStyle/>
          <a:p>
            <a:r>
              <a:rPr lang="it-IT" sz="2800" b="1" dirty="0">
                <a:solidFill>
                  <a:srgbClr val="3078C0"/>
                </a:solidFill>
                <a:latin typeface="+mn-lt"/>
                <a:ea typeface="Tahoma" panose="020B0604030504040204" pitchFamily="34" charset="0"/>
                <a:cs typeface="Tahoma" panose="020B0604030504040204" pitchFamily="34" charset="0"/>
              </a:rPr>
              <a:t>Anno </a:t>
            </a:r>
            <a:r>
              <a:rPr lang="it-IT" sz="2800" b="1" dirty="0">
                <a:solidFill>
                  <a:srgbClr val="FF6600"/>
                </a:solidFill>
                <a:latin typeface="+mn-lt"/>
              </a:rPr>
              <a:t>2015 </a:t>
            </a:r>
            <a:r>
              <a:rPr lang="it-IT" sz="2800" b="1" dirty="0">
                <a:solidFill>
                  <a:srgbClr val="3078C0"/>
                </a:solidFill>
                <a:latin typeface="+mn-lt"/>
                <a:ea typeface="Tahoma" panose="020B0604030504040204" pitchFamily="34" charset="0"/>
                <a:cs typeface="Tahoma" panose="020B0604030504040204" pitchFamily="34" charset="0"/>
              </a:rPr>
              <a:t>– </a:t>
            </a:r>
            <a:r>
              <a:rPr lang="it-IT" sz="2800" b="1" dirty="0" err="1">
                <a:solidFill>
                  <a:srgbClr val="3078C0"/>
                </a:solidFill>
                <a:latin typeface="+mn-lt"/>
                <a:ea typeface="Tahoma" panose="020B0604030504040204" pitchFamily="34" charset="0"/>
                <a:cs typeface="Tahoma" panose="020B0604030504040204" pitchFamily="34" charset="0"/>
              </a:rPr>
              <a:t>Yerevan</a:t>
            </a:r>
            <a:r>
              <a:rPr lang="it-IT" sz="2800" b="1" dirty="0">
                <a:solidFill>
                  <a:srgbClr val="3078C0"/>
                </a:solidFill>
                <a:latin typeface="+mn-lt"/>
                <a:ea typeface="Tahoma" panose="020B0604030504040204" pitchFamily="34" charset="0"/>
                <a:cs typeface="Tahoma" panose="020B0604030504040204" pitchFamily="34" charset="0"/>
              </a:rPr>
              <a:t> (Armenia)</a:t>
            </a:r>
          </a:p>
          <a:p>
            <a:endParaRPr lang="it-IT" b="1" dirty="0">
              <a:solidFill>
                <a:srgbClr val="3078C0"/>
              </a:solidFill>
              <a:latin typeface="+mn-lt"/>
              <a:ea typeface="Tahoma" panose="020B0604030504040204" pitchFamily="34" charset="0"/>
              <a:cs typeface="Tahoma" panose="020B0604030504040204" pitchFamily="34" charset="0"/>
            </a:endParaRPr>
          </a:p>
          <a:p>
            <a:r>
              <a:rPr lang="it-IT" sz="2800" dirty="0">
                <a:solidFill>
                  <a:srgbClr val="3078C0"/>
                </a:solidFill>
                <a:latin typeface="+mn-lt"/>
                <a:ea typeface="Tahoma" panose="020B0604030504040204" pitchFamily="34" charset="0"/>
                <a:cs typeface="Tahoma" panose="020B0604030504040204" pitchFamily="34" charset="0"/>
              </a:rPr>
              <a:t>La Conferenza Ministeriale si riunisce a </a:t>
            </a:r>
            <a:r>
              <a:rPr lang="it-IT" sz="2800" dirty="0" err="1">
                <a:solidFill>
                  <a:srgbClr val="3078C0"/>
                </a:solidFill>
                <a:latin typeface="+mn-lt"/>
                <a:ea typeface="Tahoma" panose="020B0604030504040204" pitchFamily="34" charset="0"/>
                <a:cs typeface="Tahoma" panose="020B0604030504040204" pitchFamily="34" charset="0"/>
              </a:rPr>
              <a:t>Yerevan</a:t>
            </a:r>
            <a:r>
              <a:rPr lang="it-IT" sz="2800" dirty="0">
                <a:solidFill>
                  <a:srgbClr val="3078C0"/>
                </a:solidFill>
                <a:latin typeface="+mn-lt"/>
                <a:ea typeface="Tahoma" panose="020B0604030504040204" pitchFamily="34" charset="0"/>
                <a:cs typeface="Tahoma" panose="020B0604030504040204" pitchFamily="34" charset="0"/>
              </a:rPr>
              <a:t> e tra il 14 il 15 maggio 2015 approva i nuovi </a:t>
            </a:r>
            <a:r>
              <a:rPr lang="it-IT" sz="2800" b="1" dirty="0">
                <a:solidFill>
                  <a:srgbClr val="FF6600"/>
                </a:solidFill>
                <a:latin typeface="+mn-lt"/>
              </a:rPr>
              <a:t>ESG</a:t>
            </a:r>
            <a:r>
              <a:rPr lang="it-IT" sz="2800" dirty="0">
                <a:solidFill>
                  <a:srgbClr val="3078C0"/>
                </a:solidFill>
                <a:latin typeface="+mn-lt"/>
                <a:ea typeface="Tahoma" panose="020B0604030504040204" pitchFamily="34" charset="0"/>
                <a:cs typeface="Tahoma" panose="020B0604030504040204" pitchFamily="34" charset="0"/>
              </a:rPr>
              <a:t>, </a:t>
            </a:r>
            <a:r>
              <a:rPr lang="it-IT" sz="2800" b="1" dirty="0">
                <a:solidFill>
                  <a:srgbClr val="FF6600"/>
                </a:solidFill>
                <a:latin typeface="+mn-lt"/>
              </a:rPr>
              <a:t>Standard e Linee Guida per l'Assicurazione della Qualità nello Spazio Europeo dell’Istruzione Superiore</a:t>
            </a:r>
            <a:r>
              <a:rPr lang="it-IT" sz="2800" dirty="0">
                <a:solidFill>
                  <a:srgbClr val="3078C0"/>
                </a:solidFill>
                <a:latin typeface="+mn-lt"/>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98151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GLI OBIETTIVI DEGLI ESG</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13</a:t>
            </a:fld>
            <a:endParaRPr lang="it-IT" sz="1600" b="1" dirty="0">
              <a:solidFill>
                <a:schemeClr val="bg1"/>
              </a:solidFill>
            </a:endParaRPr>
          </a:p>
        </p:txBody>
      </p:sp>
      <p:pic>
        <p:nvPicPr>
          <p:cNvPr id="4" name="Immagine 3"/>
          <p:cNvPicPr>
            <a:picLocks noChangeAspect="1"/>
          </p:cNvPicPr>
          <p:nvPr/>
        </p:nvPicPr>
        <p:blipFill>
          <a:blip r:embed="rId5">
            <a:lum bright="-2000"/>
          </a:blip>
          <a:stretch>
            <a:fillRect/>
          </a:stretch>
        </p:blipFill>
        <p:spPr>
          <a:xfrm>
            <a:off x="6178858" y="469135"/>
            <a:ext cx="6013140" cy="5903276"/>
          </a:xfrm>
          <a:prstGeom prst="rect">
            <a:avLst/>
          </a:prstGeom>
        </p:spPr>
      </p:pic>
      <p:sp>
        <p:nvSpPr>
          <p:cNvPr id="2" name="Rettangolo 1"/>
          <p:cNvSpPr/>
          <p:nvPr/>
        </p:nvSpPr>
        <p:spPr>
          <a:xfrm>
            <a:off x="400691" y="593124"/>
            <a:ext cx="11420605" cy="584775"/>
          </a:xfrm>
          <a:prstGeom prst="rect">
            <a:avLst/>
          </a:prstGeom>
        </p:spPr>
        <p:txBody>
          <a:bodyPr wrap="square">
            <a:spAutoFit/>
          </a:bodyPr>
          <a:lstStyle/>
          <a:p>
            <a:endParaRPr lang="it-IT" sz="3200" dirty="0">
              <a:solidFill>
                <a:srgbClr val="000000"/>
              </a:solidFill>
              <a:latin typeface="Calibri" panose="020F0502020204030204" pitchFamily="34" charset="0"/>
            </a:endParaRPr>
          </a:p>
        </p:txBody>
      </p:sp>
      <p:sp>
        <p:nvSpPr>
          <p:cNvPr id="5" name="Rettangolo 4"/>
          <p:cNvSpPr/>
          <p:nvPr/>
        </p:nvSpPr>
        <p:spPr>
          <a:xfrm>
            <a:off x="68096" y="417950"/>
            <a:ext cx="6110762" cy="6801862"/>
          </a:xfrm>
          <a:prstGeom prst="rect">
            <a:avLst/>
          </a:prstGeom>
        </p:spPr>
        <p:txBody>
          <a:bodyPr wrap="square">
            <a:spAutoFit/>
          </a:bodyPr>
          <a:lstStyle/>
          <a:p>
            <a:pPr marL="342900" indent="-342900">
              <a:buFont typeface="Wingdings" panose="05000000000000000000" pitchFamily="2" charset="2"/>
              <a:buChar char="ü"/>
            </a:pPr>
            <a:r>
              <a:rPr lang="it-IT" sz="2600" dirty="0">
                <a:solidFill>
                  <a:srgbClr val="FF6600"/>
                </a:solidFill>
                <a:latin typeface="+mn-lt"/>
                <a:ea typeface="Tahoma" panose="020B0604030504040204" pitchFamily="34" charset="0"/>
                <a:cs typeface="Tahoma" panose="020B0604030504040204" pitchFamily="34" charset="0"/>
              </a:rPr>
              <a:t>Definiscono</a:t>
            </a:r>
            <a:r>
              <a:rPr lang="it-IT" sz="2600" dirty="0">
                <a:solidFill>
                  <a:srgbClr val="3078C0"/>
                </a:solidFill>
                <a:latin typeface="+mn-lt"/>
                <a:ea typeface="Tahoma" panose="020B0604030504040204" pitchFamily="34" charset="0"/>
                <a:cs typeface="Tahoma" panose="020B0604030504040204" pitchFamily="34" charset="0"/>
              </a:rPr>
              <a:t> un quadro comune per i sistemi di assicurazione della qualità dell'apprendimento e dell'insegnamento a livello europeo, nazionale ed istituzionale</a:t>
            </a:r>
          </a:p>
          <a:p>
            <a:pPr marL="342900" indent="-342900">
              <a:buFont typeface="Wingdings" panose="05000000000000000000" pitchFamily="2" charset="2"/>
              <a:buChar char="ü"/>
            </a:pPr>
            <a:r>
              <a:rPr lang="it-IT" sz="2600" dirty="0">
                <a:solidFill>
                  <a:srgbClr val="FF6600"/>
                </a:solidFill>
                <a:latin typeface="+mn-lt"/>
                <a:ea typeface="Tahoma" panose="020B0604030504040204" pitchFamily="34" charset="0"/>
                <a:cs typeface="Tahoma" panose="020B0604030504040204" pitchFamily="34" charset="0"/>
              </a:rPr>
              <a:t>Rendono possibile </a:t>
            </a:r>
            <a:r>
              <a:rPr lang="it-IT" sz="2600" dirty="0">
                <a:solidFill>
                  <a:srgbClr val="3078C0"/>
                </a:solidFill>
                <a:latin typeface="+mn-lt"/>
                <a:ea typeface="Tahoma" panose="020B0604030504040204" pitchFamily="34" charset="0"/>
                <a:cs typeface="Tahoma" panose="020B0604030504040204" pitchFamily="34" charset="0"/>
              </a:rPr>
              <a:t>l'assicurazione ed il miglioramento della qualità dell'istruzione superiore a livello europeo</a:t>
            </a:r>
          </a:p>
          <a:p>
            <a:pPr marL="342900" indent="-342900">
              <a:buFont typeface="Wingdings" panose="05000000000000000000" pitchFamily="2" charset="2"/>
              <a:buChar char="ü"/>
            </a:pPr>
            <a:r>
              <a:rPr lang="it-IT" sz="2600" dirty="0">
                <a:solidFill>
                  <a:srgbClr val="FF6600"/>
                </a:solidFill>
                <a:latin typeface="+mn-lt"/>
                <a:ea typeface="Tahoma" panose="020B0604030504040204" pitchFamily="34" charset="0"/>
                <a:cs typeface="Tahoma" panose="020B0604030504040204" pitchFamily="34" charset="0"/>
              </a:rPr>
              <a:t>Promuovono</a:t>
            </a:r>
            <a:r>
              <a:rPr lang="it-IT" sz="2600" dirty="0">
                <a:solidFill>
                  <a:srgbClr val="3078C0"/>
                </a:solidFill>
                <a:latin typeface="+mn-lt"/>
                <a:ea typeface="Tahoma" panose="020B0604030504040204" pitchFamily="34" charset="0"/>
                <a:cs typeface="Tahoma" panose="020B0604030504040204" pitchFamily="34" charset="0"/>
              </a:rPr>
              <a:t> la fiducia reciproca, facilitando così il riconoscimento e la mobilità all'interno dei singoli Paesi e tra Paesi diversi</a:t>
            </a:r>
          </a:p>
          <a:p>
            <a:pPr marL="342900" indent="-342900">
              <a:buFont typeface="Wingdings" panose="05000000000000000000" pitchFamily="2" charset="2"/>
              <a:buChar char="ü"/>
            </a:pPr>
            <a:r>
              <a:rPr lang="it-IT" sz="2600" dirty="0">
                <a:solidFill>
                  <a:srgbClr val="FF6600"/>
                </a:solidFill>
                <a:latin typeface="+mn-lt"/>
                <a:ea typeface="Tahoma" panose="020B0604030504040204" pitchFamily="34" charset="0"/>
                <a:cs typeface="Tahoma" panose="020B0604030504040204" pitchFamily="34" charset="0"/>
              </a:rPr>
              <a:t>Offrono</a:t>
            </a:r>
            <a:r>
              <a:rPr lang="it-IT" sz="2600" dirty="0">
                <a:solidFill>
                  <a:srgbClr val="3078C0"/>
                </a:solidFill>
                <a:latin typeface="+mn-lt"/>
                <a:ea typeface="Tahoma" panose="020B0604030504040204" pitchFamily="34" charset="0"/>
                <a:cs typeface="Tahoma" panose="020B0604030504040204" pitchFamily="34" charset="0"/>
              </a:rPr>
              <a:t> informazioni in merito all'assicurazione della qualità nell'EHEA</a:t>
            </a:r>
          </a:p>
          <a:p>
            <a:endParaRPr lang="it-IT" sz="2400" dirty="0">
              <a:solidFill>
                <a:srgbClr val="3078C0"/>
              </a:solidFill>
              <a:latin typeface="+mn-lt"/>
              <a:ea typeface="Tahoma" panose="020B0604030504040204" pitchFamily="34" charset="0"/>
              <a:cs typeface="Tahoma" panose="020B0604030504040204" pitchFamily="34" charset="0"/>
            </a:endParaRPr>
          </a:p>
          <a:p>
            <a:endParaRPr lang="it-IT" sz="2400" dirty="0">
              <a:solidFill>
                <a:srgbClr val="3078C0"/>
              </a:solidFill>
              <a:latin typeface="+mn-lt"/>
              <a:ea typeface="Tahoma" panose="020B0604030504040204" pitchFamily="34" charset="0"/>
              <a:cs typeface="Tahoma" panose="020B0604030504040204" pitchFamily="34" charset="0"/>
            </a:endParaRPr>
          </a:p>
          <a:p>
            <a:endParaRPr lang="it-IT" sz="2400" dirty="0">
              <a:solidFill>
                <a:srgbClr val="3078C0"/>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314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IN ITALIA</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14</a:t>
            </a:fld>
            <a:endParaRPr lang="it-IT" sz="1600" b="1" dirty="0">
              <a:solidFill>
                <a:schemeClr val="bg1"/>
              </a:solidFill>
            </a:endParaRPr>
          </a:p>
        </p:txBody>
      </p:sp>
      <p:sp>
        <p:nvSpPr>
          <p:cNvPr id="2" name="Rettangolo 1"/>
          <p:cNvSpPr/>
          <p:nvPr/>
        </p:nvSpPr>
        <p:spPr>
          <a:xfrm>
            <a:off x="400691" y="593124"/>
            <a:ext cx="11420605" cy="3046988"/>
          </a:xfrm>
          <a:prstGeom prst="rect">
            <a:avLst/>
          </a:prstGeom>
        </p:spPr>
        <p:txBody>
          <a:bodyPr wrap="square">
            <a:spAutoFit/>
          </a:bodyPr>
          <a:lstStyle/>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r>
              <a:rPr lang="it-IT" sz="3200" dirty="0">
                <a:solidFill>
                  <a:srgbClr val="3078C0"/>
                </a:solidFill>
                <a:latin typeface="Calibri" panose="020F0502020204030204" pitchFamily="34" charset="0"/>
                <a:ea typeface="Tahoma" panose="020B0604030504040204" pitchFamily="34" charset="0"/>
                <a:cs typeface="Tahoma" panose="020B0604030504040204" pitchFamily="34" charset="0"/>
              </a:rPr>
              <a:t>Cosa accade in </a:t>
            </a:r>
            <a:r>
              <a:rPr lang="it-IT" sz="3200" dirty="0">
                <a:solidFill>
                  <a:srgbClr val="FF6600"/>
                </a:solidFill>
                <a:latin typeface="Calibri" panose="020F0502020204030204" pitchFamily="34" charset="0"/>
              </a:rPr>
              <a:t>Italia</a:t>
            </a:r>
            <a:r>
              <a:rPr lang="it-IT" sz="3200" dirty="0">
                <a:solidFill>
                  <a:srgbClr val="3078C0"/>
                </a:solidFill>
                <a:latin typeface="Calibri" panose="020F0502020204030204" pitchFamily="34" charset="0"/>
                <a:ea typeface="Tahoma" panose="020B0604030504040204" pitchFamily="34" charset="0"/>
                <a:cs typeface="Tahoma" panose="020B0604030504040204" pitchFamily="34" charset="0"/>
              </a:rPr>
              <a:t>?</a:t>
            </a:r>
          </a:p>
        </p:txBody>
      </p:sp>
      <p:pic>
        <p:nvPicPr>
          <p:cNvPr id="4" name="Immagine 3"/>
          <p:cNvPicPr>
            <a:picLocks noChangeAspect="1"/>
          </p:cNvPicPr>
          <p:nvPr/>
        </p:nvPicPr>
        <p:blipFill>
          <a:blip r:embed="rId5"/>
          <a:stretch>
            <a:fillRect/>
          </a:stretch>
        </p:blipFill>
        <p:spPr>
          <a:xfrm>
            <a:off x="4415481" y="457200"/>
            <a:ext cx="4802660" cy="5934344"/>
          </a:xfrm>
          <a:prstGeom prst="rect">
            <a:avLst/>
          </a:prstGeom>
        </p:spPr>
      </p:pic>
    </p:spTree>
    <p:extLst>
      <p:ext uri="{BB962C8B-B14F-4D97-AF65-F5344CB8AC3E}">
        <p14:creationId xmlns:p14="http://schemas.microsoft.com/office/powerpoint/2010/main" val="20636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IN ITALIA</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15</a:t>
            </a:fld>
            <a:endParaRPr lang="it-IT" sz="1600" b="1" dirty="0">
              <a:solidFill>
                <a:schemeClr val="bg1"/>
              </a:solidFill>
            </a:endParaRPr>
          </a:p>
        </p:txBody>
      </p:sp>
      <p:sp>
        <p:nvSpPr>
          <p:cNvPr id="2" name="Rettangolo 1"/>
          <p:cNvSpPr/>
          <p:nvPr/>
        </p:nvSpPr>
        <p:spPr>
          <a:xfrm>
            <a:off x="400691" y="593124"/>
            <a:ext cx="11420605" cy="3046988"/>
          </a:xfrm>
          <a:prstGeom prst="rect">
            <a:avLst/>
          </a:prstGeom>
        </p:spPr>
        <p:txBody>
          <a:bodyPr wrap="square">
            <a:spAutoFit/>
          </a:bodyPr>
          <a:lstStyle/>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r>
              <a:rPr lang="it-IT" sz="3200" dirty="0">
                <a:solidFill>
                  <a:srgbClr val="3078C0"/>
                </a:solidFill>
                <a:latin typeface="Calibri" panose="020F0502020204030204" pitchFamily="34" charset="0"/>
                <a:ea typeface="Tahoma" panose="020B0604030504040204" pitchFamily="34" charset="0"/>
                <a:cs typeface="Tahoma" panose="020B0604030504040204" pitchFamily="34" charset="0"/>
              </a:rPr>
              <a:t>Cosa accade in </a:t>
            </a:r>
            <a:r>
              <a:rPr lang="it-IT" sz="3200" dirty="0">
                <a:solidFill>
                  <a:srgbClr val="FF6600"/>
                </a:solidFill>
                <a:latin typeface="Calibri" panose="020F0502020204030204" pitchFamily="34" charset="0"/>
              </a:rPr>
              <a:t>Italia</a:t>
            </a:r>
            <a:r>
              <a:rPr lang="it-IT" sz="3200" dirty="0">
                <a:solidFill>
                  <a:srgbClr val="3078C0"/>
                </a:solidFill>
                <a:latin typeface="Calibri" panose="020F0502020204030204" pitchFamily="34" charset="0"/>
                <a:ea typeface="Tahoma" panose="020B0604030504040204" pitchFamily="34" charset="0"/>
                <a:cs typeface="Tahoma" panose="020B0604030504040204" pitchFamily="34" charset="0"/>
              </a:rPr>
              <a:t>?</a:t>
            </a:r>
          </a:p>
        </p:txBody>
      </p:sp>
      <p:pic>
        <p:nvPicPr>
          <p:cNvPr id="6" name="Immagine 5"/>
          <p:cNvPicPr>
            <a:picLocks noChangeAspect="1"/>
          </p:cNvPicPr>
          <p:nvPr/>
        </p:nvPicPr>
        <p:blipFill>
          <a:blip r:embed="rId5"/>
          <a:stretch>
            <a:fillRect/>
          </a:stretch>
        </p:blipFill>
        <p:spPr>
          <a:xfrm>
            <a:off x="4106173" y="807235"/>
            <a:ext cx="7900087" cy="5431310"/>
          </a:xfrm>
          <a:prstGeom prst="rect">
            <a:avLst/>
          </a:prstGeom>
        </p:spPr>
      </p:pic>
    </p:spTree>
    <p:extLst>
      <p:ext uri="{BB962C8B-B14F-4D97-AF65-F5344CB8AC3E}">
        <p14:creationId xmlns:p14="http://schemas.microsoft.com/office/powerpoint/2010/main" val="2384708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rPr>
              <a:t>L’ANVUR - AGENZIA NAZIONALE DI VALUTAZIONE DEL SISTEMA UNIVERSITARIO E DELLA RICERCA</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16</a:t>
            </a:fld>
            <a:endParaRPr lang="it-IT" sz="1600" b="1" dirty="0">
              <a:solidFill>
                <a:schemeClr val="bg1"/>
              </a:solidFill>
            </a:endParaRPr>
          </a:p>
        </p:txBody>
      </p:sp>
      <p:sp>
        <p:nvSpPr>
          <p:cNvPr id="2" name="Rettangolo 1"/>
          <p:cNvSpPr/>
          <p:nvPr/>
        </p:nvSpPr>
        <p:spPr>
          <a:xfrm>
            <a:off x="400691" y="593124"/>
            <a:ext cx="11420605" cy="3785652"/>
          </a:xfrm>
          <a:prstGeom prst="rect">
            <a:avLst/>
          </a:prstGeom>
        </p:spPr>
        <p:txBody>
          <a:bodyPr wrap="square">
            <a:spAutoFit/>
          </a:bodyPr>
          <a:lstStyle/>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r>
              <a:rPr lang="it-IT" sz="9600" dirty="0">
                <a:solidFill>
                  <a:srgbClr val="FF6600"/>
                </a:solidFill>
                <a:latin typeface="Calibri" panose="020F0502020204030204" pitchFamily="34" charset="0"/>
              </a:rPr>
              <a:t>ANVUR</a:t>
            </a:r>
          </a:p>
          <a:p>
            <a:r>
              <a:rPr lang="it-IT" sz="1400" dirty="0">
                <a:solidFill>
                  <a:srgbClr val="3078C0"/>
                </a:solidFill>
                <a:latin typeface="Calibri" panose="020F0502020204030204" pitchFamily="34" charset="0"/>
                <a:ea typeface="Tahoma" panose="020B0604030504040204" pitchFamily="34" charset="0"/>
                <a:cs typeface="Tahoma" panose="020B0604030504040204" pitchFamily="34" charset="0"/>
              </a:rPr>
              <a:t>(Istituito con la Legge 24 novembre 2006 n. 286</a:t>
            </a:r>
            <a:r>
              <a:rPr lang="it-IT" sz="1600" dirty="0">
                <a:solidFill>
                  <a:srgbClr val="3078C0"/>
                </a:solidFill>
                <a:latin typeface="Calibri" panose="020F0502020204030204" pitchFamily="34" charset="0"/>
                <a:ea typeface="Tahoma" panose="020B0604030504040204" pitchFamily="34" charset="0"/>
                <a:cs typeface="Tahoma" panose="020B0604030504040204" pitchFamily="34" charset="0"/>
              </a:rPr>
              <a:t>) </a:t>
            </a:r>
          </a:p>
        </p:txBody>
      </p:sp>
      <p:pic>
        <p:nvPicPr>
          <p:cNvPr id="4" name="Immagine 3"/>
          <p:cNvPicPr>
            <a:picLocks noChangeAspect="1"/>
          </p:cNvPicPr>
          <p:nvPr/>
        </p:nvPicPr>
        <p:blipFill>
          <a:blip r:embed="rId5"/>
          <a:stretch>
            <a:fillRect/>
          </a:stretch>
        </p:blipFill>
        <p:spPr>
          <a:xfrm>
            <a:off x="4106173" y="871832"/>
            <a:ext cx="8009593" cy="4738136"/>
          </a:xfrm>
          <a:prstGeom prst="rect">
            <a:avLst/>
          </a:prstGeom>
        </p:spPr>
      </p:pic>
    </p:spTree>
    <p:extLst>
      <p:ext uri="{BB962C8B-B14F-4D97-AF65-F5344CB8AC3E}">
        <p14:creationId xmlns:p14="http://schemas.microsoft.com/office/powerpoint/2010/main" val="3270935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000" b="1" dirty="0">
                <a:solidFill>
                  <a:srgbClr val="FFFFFF"/>
                </a:solidFill>
              </a:rPr>
              <a:t>LA LEGGE N. 240/2010 E IL SISTEMA DI ASSICURAZIONE DELLA QUALITÀ</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17</a:t>
            </a:fld>
            <a:endParaRPr lang="it-IT" sz="1600" b="1" dirty="0">
              <a:solidFill>
                <a:schemeClr val="bg1"/>
              </a:solidFill>
            </a:endParaRPr>
          </a:p>
        </p:txBody>
      </p:sp>
      <p:sp>
        <p:nvSpPr>
          <p:cNvPr id="2" name="Rettangolo 1"/>
          <p:cNvSpPr/>
          <p:nvPr/>
        </p:nvSpPr>
        <p:spPr>
          <a:xfrm>
            <a:off x="415131" y="1276865"/>
            <a:ext cx="11420605" cy="3970318"/>
          </a:xfrm>
          <a:prstGeom prst="rect">
            <a:avLst/>
          </a:prstGeom>
        </p:spPr>
        <p:txBody>
          <a:bodyPr wrap="square">
            <a:spAutoFit/>
          </a:bodyPr>
          <a:lstStyle/>
          <a:p>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La legge 240/2010 «legge Gelmini», tra l’altro, ha previsto:</a:t>
            </a:r>
          </a:p>
          <a:p>
            <a:pPr marL="457200" indent="-457200">
              <a:buFont typeface="Wingdings" panose="05000000000000000000" pitchFamily="2" charset="2"/>
              <a:buChar char="Ø"/>
            </a:pPr>
            <a:r>
              <a:rPr lang="it-IT" sz="2800" b="1" dirty="0">
                <a:solidFill>
                  <a:srgbClr val="FF6600"/>
                </a:solidFill>
                <a:latin typeface="Calibri" panose="020F0502020204030204" pitchFamily="34" charset="0"/>
              </a:rPr>
              <a:t>introduzione</a:t>
            </a:r>
            <a:r>
              <a:rPr lang="it-IT" sz="2800" b="1" dirty="0">
                <a:solidFill>
                  <a:srgbClr val="000000"/>
                </a:solidFill>
                <a:latin typeface="Calibri" panose="020F0502020204030204" pitchFamily="34" charset="0"/>
              </a:rPr>
              <a:t> </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di un sistema di </a:t>
            </a:r>
            <a:r>
              <a:rPr lang="it-IT" sz="2800" b="1" dirty="0">
                <a:solidFill>
                  <a:srgbClr val="FF6600"/>
                </a:solidFill>
                <a:latin typeface="Calibri" panose="020F0502020204030204" pitchFamily="34" charset="0"/>
              </a:rPr>
              <a:t>valutazione periodica </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basato su criteri e indicatori stabiliti ex ante, da parte dell'ANVUR, dell'efficienza e dei risultati conseguiti nell'ambito della didattica e della ricerca dalle singole università e dalle loro articolazioni interne;</a:t>
            </a:r>
          </a:p>
          <a:p>
            <a:pPr marL="457200" indent="-457200">
              <a:buFont typeface="Wingdings" panose="05000000000000000000" pitchFamily="2" charset="2"/>
              <a:buChar char="Ø"/>
            </a:pPr>
            <a:r>
              <a:rPr lang="it-IT" sz="2800" b="1" dirty="0">
                <a:solidFill>
                  <a:srgbClr val="FF6600"/>
                </a:solidFill>
                <a:latin typeface="Calibri" panose="020F0502020204030204" pitchFamily="34" charset="0"/>
              </a:rPr>
              <a:t>potenziamento</a:t>
            </a:r>
            <a:r>
              <a:rPr lang="it-IT" sz="2800" b="1" dirty="0">
                <a:solidFill>
                  <a:srgbClr val="000000"/>
                </a:solidFill>
                <a:latin typeface="Calibri" panose="020F0502020204030204" pitchFamily="34" charset="0"/>
              </a:rPr>
              <a:t> </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del sistema di </a:t>
            </a:r>
            <a:r>
              <a:rPr lang="it-IT" sz="2800" b="1" dirty="0">
                <a:solidFill>
                  <a:srgbClr val="FF6600"/>
                </a:solidFill>
                <a:latin typeface="Calibri" panose="020F0502020204030204" pitchFamily="34" charset="0"/>
              </a:rPr>
              <a:t>autovalutazione </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della qualità e dell'efficacia delle proprie attività da parte delle università;</a:t>
            </a:r>
          </a:p>
          <a:p>
            <a:pPr marL="457200" indent="-457200">
              <a:buFont typeface="Wingdings" panose="05000000000000000000" pitchFamily="2" charset="2"/>
              <a:buChar char="Ø"/>
            </a:pPr>
            <a:r>
              <a:rPr lang="it-IT" sz="2800" b="1" dirty="0">
                <a:solidFill>
                  <a:srgbClr val="FF6600"/>
                </a:solidFill>
                <a:latin typeface="Calibri" panose="020F0502020204030204" pitchFamily="34" charset="0"/>
              </a:rPr>
              <a:t>definizione</a:t>
            </a:r>
            <a:r>
              <a:rPr lang="it-IT" sz="2800" b="1" dirty="0">
                <a:solidFill>
                  <a:srgbClr val="000000"/>
                </a:solidFill>
                <a:latin typeface="Calibri" panose="020F0502020204030204" pitchFamily="34" charset="0"/>
              </a:rPr>
              <a:t> </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del</a:t>
            </a:r>
            <a:r>
              <a:rPr lang="it-IT" sz="2800" dirty="0">
                <a:solidFill>
                  <a:srgbClr val="000000"/>
                </a:solidFill>
                <a:latin typeface="Calibri" panose="020F0502020204030204" pitchFamily="34" charset="0"/>
              </a:rPr>
              <a:t> </a:t>
            </a:r>
            <a:r>
              <a:rPr lang="it-IT" sz="2800" b="1" dirty="0">
                <a:solidFill>
                  <a:srgbClr val="FF6600"/>
                </a:solidFill>
                <a:latin typeface="Calibri" panose="020F0502020204030204" pitchFamily="34" charset="0"/>
              </a:rPr>
              <a:t>sistema</a:t>
            </a:r>
            <a:r>
              <a:rPr lang="it-IT" sz="2800" b="1" dirty="0">
                <a:solidFill>
                  <a:srgbClr val="000000"/>
                </a:solidFill>
                <a:latin typeface="Calibri" panose="020F0502020204030204" pitchFamily="34" charset="0"/>
              </a:rPr>
              <a:t> </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di </a:t>
            </a:r>
            <a:r>
              <a:rPr lang="it-IT" sz="2800" b="1" dirty="0">
                <a:solidFill>
                  <a:srgbClr val="FF6600"/>
                </a:solidFill>
                <a:latin typeface="Calibri" panose="020F0502020204030204" pitchFamily="34" charset="0"/>
              </a:rPr>
              <a:t>valutazione </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e di </a:t>
            </a:r>
            <a:r>
              <a:rPr lang="it-IT" sz="2800" b="1" dirty="0">
                <a:solidFill>
                  <a:srgbClr val="FF6600"/>
                </a:solidFill>
                <a:latin typeface="Calibri" panose="020F0502020204030204" pitchFamily="34" charset="0"/>
              </a:rPr>
              <a:t>Assicurazione della Qualità </a:t>
            </a:r>
            <a:r>
              <a:rPr lang="it-IT" sz="2800" dirty="0">
                <a:solidFill>
                  <a:srgbClr val="FF6600"/>
                </a:solidFill>
                <a:latin typeface="Calibri" panose="020F0502020204030204" pitchFamily="34" charset="0"/>
              </a:rPr>
              <a:t>(</a:t>
            </a:r>
            <a:r>
              <a:rPr lang="it-IT" sz="2800" b="1" dirty="0">
                <a:solidFill>
                  <a:srgbClr val="FF6600"/>
                </a:solidFill>
                <a:latin typeface="Calibri" panose="020F0502020204030204" pitchFamily="34" charset="0"/>
              </a:rPr>
              <a:t>AQ</a:t>
            </a:r>
            <a:r>
              <a:rPr lang="it-IT" sz="2800" dirty="0">
                <a:solidFill>
                  <a:srgbClr val="FF6600"/>
                </a:solidFill>
                <a:latin typeface="Calibri" panose="020F0502020204030204" pitchFamily="34" charset="0"/>
              </a:rPr>
              <a:t>)</a:t>
            </a:r>
            <a:r>
              <a:rPr lang="it-IT" sz="2800" dirty="0">
                <a:solidFill>
                  <a:srgbClr val="000000"/>
                </a:solidFill>
                <a:latin typeface="Calibri" panose="020F0502020204030204" pitchFamily="34" charset="0"/>
              </a:rPr>
              <a:t> </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degli atenei. </a:t>
            </a:r>
          </a:p>
        </p:txBody>
      </p:sp>
    </p:spTree>
    <p:extLst>
      <p:ext uri="{BB962C8B-B14F-4D97-AF65-F5344CB8AC3E}">
        <p14:creationId xmlns:p14="http://schemas.microsoft.com/office/powerpoint/2010/main" val="3261556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rPr>
              <a:t>IL SISTEMA AVA (AUTOVALUTAZIONE, VALUTAZIONE PERIODICA E ACCREDITAMENTO)</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18</a:t>
            </a:fld>
            <a:endParaRPr lang="it-IT" sz="1600" b="1" dirty="0">
              <a:solidFill>
                <a:schemeClr val="bg1"/>
              </a:solidFill>
            </a:endParaRPr>
          </a:p>
        </p:txBody>
      </p:sp>
      <p:sp>
        <p:nvSpPr>
          <p:cNvPr id="2" name="Rettangolo 1"/>
          <p:cNvSpPr/>
          <p:nvPr/>
        </p:nvSpPr>
        <p:spPr>
          <a:xfrm>
            <a:off x="400691" y="593124"/>
            <a:ext cx="11420605" cy="3539430"/>
          </a:xfrm>
          <a:prstGeom prst="rect">
            <a:avLst/>
          </a:prstGeom>
        </p:spPr>
        <p:txBody>
          <a:bodyPr wrap="square">
            <a:spAutoFit/>
          </a:bodyPr>
          <a:lstStyle/>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r>
              <a:rPr lang="it-IT" sz="9600" dirty="0">
                <a:solidFill>
                  <a:srgbClr val="ED7D31"/>
                </a:solidFill>
                <a:latin typeface="Calibri" panose="020F0502020204030204" pitchFamily="34" charset="0"/>
              </a:rPr>
              <a:t>	</a:t>
            </a:r>
            <a:r>
              <a:rPr lang="it-IT" sz="9600" dirty="0">
                <a:solidFill>
                  <a:srgbClr val="FF6600"/>
                </a:solidFill>
                <a:latin typeface="Calibri" panose="020F0502020204030204" pitchFamily="34" charset="0"/>
              </a:rPr>
              <a:t>AVA</a:t>
            </a:r>
          </a:p>
        </p:txBody>
      </p:sp>
      <p:pic>
        <p:nvPicPr>
          <p:cNvPr id="4" name="Immagine 3"/>
          <p:cNvPicPr>
            <a:picLocks noChangeAspect="1"/>
          </p:cNvPicPr>
          <p:nvPr/>
        </p:nvPicPr>
        <p:blipFill>
          <a:blip r:embed="rId5"/>
          <a:stretch>
            <a:fillRect/>
          </a:stretch>
        </p:blipFill>
        <p:spPr>
          <a:xfrm>
            <a:off x="4522766" y="592513"/>
            <a:ext cx="6417083" cy="5663717"/>
          </a:xfrm>
          <a:prstGeom prst="rect">
            <a:avLst/>
          </a:prstGeom>
        </p:spPr>
      </p:pic>
    </p:spTree>
    <p:extLst>
      <p:ext uri="{BB962C8B-B14F-4D97-AF65-F5344CB8AC3E}">
        <p14:creationId xmlns:p14="http://schemas.microsoft.com/office/powerpoint/2010/main" val="125355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000" b="1" dirty="0">
                <a:solidFill>
                  <a:srgbClr val="FFFFFF"/>
                </a:solidFill>
              </a:rPr>
              <a:t>IL SISTEMA DI ASSICURAZIONE DELLA QUALITÀ NELL’ATENEO DI UDINE</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19</a:t>
            </a:fld>
            <a:endParaRPr lang="it-IT" sz="1600" b="1" dirty="0">
              <a:solidFill>
                <a:schemeClr val="bg1"/>
              </a:solidFill>
            </a:endParaRPr>
          </a:p>
        </p:txBody>
      </p:sp>
      <p:grpSp>
        <p:nvGrpSpPr>
          <p:cNvPr id="70" name="Gruppo 69"/>
          <p:cNvGrpSpPr/>
          <p:nvPr/>
        </p:nvGrpSpPr>
        <p:grpSpPr>
          <a:xfrm>
            <a:off x="1828799" y="498413"/>
            <a:ext cx="8387239" cy="5842315"/>
            <a:chOff x="2164079" y="498413"/>
            <a:chExt cx="8387239" cy="5842315"/>
          </a:xfrm>
        </p:grpSpPr>
        <p:pic>
          <p:nvPicPr>
            <p:cNvPr id="67" name="Immagin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079" y="498413"/>
              <a:ext cx="8387239" cy="5842315"/>
            </a:xfrm>
            <a:prstGeom prst="rect">
              <a:avLst/>
            </a:prstGeom>
          </p:spPr>
        </p:pic>
        <p:cxnSp>
          <p:nvCxnSpPr>
            <p:cNvPr id="5" name="Connettore 2 4"/>
            <p:cNvCxnSpPr/>
            <p:nvPr/>
          </p:nvCxnSpPr>
          <p:spPr>
            <a:xfrm flipV="1">
              <a:off x="3850105" y="739942"/>
              <a:ext cx="3008" cy="19852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V="1">
              <a:off x="4471226" y="1454738"/>
              <a:ext cx="325304" cy="14865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flipV="1">
              <a:off x="6174298" y="1436505"/>
              <a:ext cx="10055" cy="438594"/>
            </a:xfrm>
            <a:prstGeom prst="straightConnector1">
              <a:avLst/>
            </a:prstGeom>
            <a:ln w="6032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V="1">
              <a:off x="4248924" y="2559719"/>
              <a:ext cx="444604" cy="815228"/>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flipH="1" flipV="1">
              <a:off x="4413065" y="1796344"/>
              <a:ext cx="256466" cy="413457"/>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V="1">
              <a:off x="3729088" y="1796344"/>
              <a:ext cx="16947" cy="1578603"/>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flipV="1">
              <a:off x="4413065" y="4169757"/>
              <a:ext cx="280463" cy="58211"/>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H="1" flipV="1">
              <a:off x="7813141" y="3485585"/>
              <a:ext cx="9053" cy="286315"/>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flipH="1" flipV="1">
              <a:off x="7723450" y="2596995"/>
              <a:ext cx="8209" cy="209579"/>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flipH="1" flipV="1">
              <a:off x="5069941" y="3485584"/>
              <a:ext cx="2788" cy="286316"/>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flipV="1">
              <a:off x="4830724" y="2596995"/>
              <a:ext cx="38453" cy="1174905"/>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155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PREMESSA</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2</a:t>
            </a:fld>
            <a:endParaRPr lang="it-IT" sz="1600" b="1" dirty="0">
              <a:solidFill>
                <a:schemeClr val="bg1"/>
              </a:solidFill>
            </a:endParaRPr>
          </a:p>
        </p:txBody>
      </p:sp>
      <p:sp>
        <p:nvSpPr>
          <p:cNvPr id="2" name="Rettangolo 1"/>
          <p:cNvSpPr/>
          <p:nvPr/>
        </p:nvSpPr>
        <p:spPr>
          <a:xfrm>
            <a:off x="400691" y="593124"/>
            <a:ext cx="11420605" cy="3046988"/>
          </a:xfrm>
          <a:prstGeom prst="rect">
            <a:avLst/>
          </a:prstGeom>
        </p:spPr>
        <p:txBody>
          <a:bodyPr wrap="square">
            <a:spAutoFit/>
          </a:bodyPr>
          <a:lstStyle/>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p:txBody>
      </p:sp>
      <p:sp>
        <p:nvSpPr>
          <p:cNvPr id="4" name="Rettangolo 3"/>
          <p:cNvSpPr/>
          <p:nvPr/>
        </p:nvSpPr>
        <p:spPr>
          <a:xfrm>
            <a:off x="339896" y="915993"/>
            <a:ext cx="11481400" cy="5016758"/>
          </a:xfrm>
          <a:prstGeom prst="rect">
            <a:avLst/>
          </a:prstGeom>
          <a:ln w="38100">
            <a:solidFill>
              <a:srgbClr val="99CCFF"/>
            </a:solidFill>
          </a:ln>
        </p:spPr>
        <p:txBody>
          <a:bodyPr wrap="square">
            <a:spAutoFit/>
          </a:bodyPr>
          <a:lstStyle/>
          <a:p>
            <a:pPr>
              <a:spcBef>
                <a:spcPts val="600"/>
              </a:spcBef>
            </a:pPr>
            <a:r>
              <a:rPr lang="it-IT" sz="4000" dirty="0">
                <a:solidFill>
                  <a:srgbClr val="3078C0"/>
                </a:solidFill>
                <a:latin typeface="+mn-lt"/>
                <a:ea typeface="Tahoma" panose="020B0604030504040204" pitchFamily="34" charset="0"/>
                <a:cs typeface="Tahoma" panose="020B0604030504040204" pitchFamily="34" charset="0"/>
              </a:rPr>
              <a:t>«Qualità», «Assicurazione della qualità», «Accreditamento degli Atenei e dei Corsi di Studio», «Standard e Linee guida per l'assicurazione interna ed esterna della qualità nell'istruzione superiore (ESG)», «Presidio della Qualità», «Nucleo di Valutazione», «Commissioni Paritetiche Docenti-Studenti»…., sono tutti termini noti e, soprattutto, chiari</a:t>
            </a:r>
            <a:r>
              <a:rPr lang="it-IT" sz="4000" dirty="0">
                <a:solidFill>
                  <a:srgbClr val="FF0000"/>
                </a:solidFill>
                <a:latin typeface="+mn-lt"/>
                <a:ea typeface="Tahoma" panose="020B0604030504040204" pitchFamily="34" charset="0"/>
                <a:cs typeface="Tahoma" panose="020B0604030504040204" pitchFamily="34" charset="0"/>
              </a:rPr>
              <a:t>? C’è un filo conduttore che li caratterizza?</a:t>
            </a:r>
          </a:p>
        </p:txBody>
      </p:sp>
    </p:spTree>
    <p:extLst>
      <p:ext uri="{BB962C8B-B14F-4D97-AF65-F5344CB8AC3E}">
        <p14:creationId xmlns:p14="http://schemas.microsoft.com/office/powerpoint/2010/main" val="3780917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400" b="1" dirty="0">
                <a:solidFill>
                  <a:srgbClr val="FFFFFF"/>
                </a:solidFill>
              </a:rPr>
              <a:t>IL PRESIDIO DELLA QUALITÀ (PQ) NELL’ATENEO DI UDINE</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20</a:t>
            </a:fld>
            <a:endParaRPr lang="it-IT" sz="1600" b="1" dirty="0">
              <a:solidFill>
                <a:schemeClr val="bg1"/>
              </a:solidFill>
            </a:endParaRPr>
          </a:p>
        </p:txBody>
      </p:sp>
      <p:sp>
        <p:nvSpPr>
          <p:cNvPr id="2" name="Rettangolo 1"/>
          <p:cNvSpPr/>
          <p:nvPr/>
        </p:nvSpPr>
        <p:spPr>
          <a:xfrm>
            <a:off x="510746" y="1069881"/>
            <a:ext cx="11261125" cy="4708981"/>
          </a:xfrm>
          <a:prstGeom prst="rect">
            <a:avLst/>
          </a:prstGeom>
        </p:spPr>
        <p:txBody>
          <a:bodyPr wrap="square">
            <a:spAutoFit/>
          </a:bodyPr>
          <a:lstStyle/>
          <a:p>
            <a:r>
              <a:rPr lang="it-IT" sz="2000" dirty="0">
                <a:solidFill>
                  <a:srgbClr val="3078C0"/>
                </a:solidFill>
                <a:latin typeface="+mn-lt"/>
                <a:ea typeface="Tahoma" panose="020B0604030504040204" pitchFamily="34" charset="0"/>
                <a:cs typeface="Tahoma" panose="020B0604030504040204" pitchFamily="34" charset="0"/>
              </a:rPr>
              <a:t>Il </a:t>
            </a:r>
            <a:r>
              <a:rPr lang="it-IT" sz="2000" b="1" dirty="0">
                <a:solidFill>
                  <a:srgbClr val="FF6600"/>
                </a:solidFill>
                <a:latin typeface="+mn-lt"/>
              </a:rPr>
              <a:t>Presidio della Qualità (PQ) di Ateneo</a:t>
            </a:r>
            <a:r>
              <a:rPr lang="it-IT" sz="2000" dirty="0">
                <a:latin typeface="+mn-lt"/>
              </a:rPr>
              <a:t> </a:t>
            </a:r>
            <a:r>
              <a:rPr lang="it-IT" sz="2000" dirty="0">
                <a:solidFill>
                  <a:srgbClr val="3078C0"/>
                </a:solidFill>
                <a:latin typeface="+mn-lt"/>
                <a:ea typeface="Tahoma" panose="020B0604030504040204" pitchFamily="34" charset="0"/>
                <a:cs typeface="Tahoma" panose="020B0604030504040204" pitchFamily="34" charset="0"/>
              </a:rPr>
              <a:t>è un organo collegiale istituito, con Decreto Rettorale nel 2013, al fine di promuovere il miglioramento continuo della qualità dei corsi di studio, della ricerca e delle strutture didattiche e finalizzato al conseguimento dell'Accreditamento Periodico della sede e dei Corsi di Studio.</a:t>
            </a:r>
          </a:p>
          <a:p>
            <a:r>
              <a:rPr lang="it-IT" sz="2000" b="1" dirty="0">
                <a:solidFill>
                  <a:srgbClr val="FF6600"/>
                </a:solidFill>
                <a:latin typeface="+mn-lt"/>
              </a:rPr>
              <a:t>Le funzioni</a:t>
            </a:r>
          </a:p>
          <a:p>
            <a:r>
              <a:rPr lang="it-IT" sz="2000" dirty="0">
                <a:solidFill>
                  <a:srgbClr val="3078C0"/>
                </a:solidFill>
                <a:latin typeface="+mn-lt"/>
                <a:ea typeface="Tahoma" panose="020B0604030504040204" pitchFamily="34" charset="0"/>
                <a:cs typeface="Tahoma" panose="020B0604030504040204" pitchFamily="34" charset="0"/>
              </a:rPr>
              <a:t>Il Presidio della Qualità svolge un ruolo centrale nell'Assicurazione della Qualità (AQ) di Ateneo attraverso:</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la supervisione dello svolgimento adeguato e uniforme delle procedure di AQ di tutto l'Ateneo;</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la proposta di strumenti comuni per l'AQ e di attività formative ai fini della loro applicazione;</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il supporto ai Corsi di Studio e ai loro Referenti e ai Direttori di Dipartimento per le attività comuni.</a:t>
            </a:r>
          </a:p>
          <a:p>
            <a:r>
              <a:rPr lang="it-IT" sz="2000" b="1" dirty="0">
                <a:solidFill>
                  <a:srgbClr val="FF6600"/>
                </a:solidFill>
                <a:latin typeface="+mn-lt"/>
              </a:rPr>
              <a:t>Nell'ambito delle attività formative</a:t>
            </a:r>
            <a:r>
              <a:rPr lang="it-IT" sz="2000" dirty="0">
                <a:latin typeface="+mn-lt"/>
              </a:rPr>
              <a:t>:</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organizza e verifica il continuo aggiornamento delle informazioni nelle schede SUA (Scheda Unica Annuale) dei Corsi di Studio;</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regola e verifica le attività periodiche di Riesame dei Corsi di Studio;</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valuta l'efficacia degli interventi di miglioramento e le loro effettive conseguenze;</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assicura il corretto flusso informativo da e verso il Nucleo di valutazione e le Commissioni Paritetiche Docenti-Studenti.</a:t>
            </a:r>
          </a:p>
        </p:txBody>
      </p:sp>
    </p:spTree>
    <p:extLst>
      <p:ext uri="{BB962C8B-B14F-4D97-AF65-F5344CB8AC3E}">
        <p14:creationId xmlns:p14="http://schemas.microsoft.com/office/powerpoint/2010/main" val="2249405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400" b="1" dirty="0">
                <a:solidFill>
                  <a:srgbClr val="FFFFFF"/>
                </a:solidFill>
              </a:rPr>
              <a:t>IL NUCLEO DI VALUTAZIONE NELL’ATENEO DI UDINE</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21</a:t>
            </a:fld>
            <a:endParaRPr lang="it-IT" sz="1600" b="1" dirty="0">
              <a:solidFill>
                <a:schemeClr val="bg1"/>
              </a:solidFill>
            </a:endParaRPr>
          </a:p>
        </p:txBody>
      </p:sp>
      <p:sp>
        <p:nvSpPr>
          <p:cNvPr id="2" name="Rettangolo 1"/>
          <p:cNvSpPr/>
          <p:nvPr/>
        </p:nvSpPr>
        <p:spPr>
          <a:xfrm>
            <a:off x="685800" y="4025072"/>
            <a:ext cx="10774680" cy="2600712"/>
          </a:xfrm>
          <a:prstGeom prst="rect">
            <a:avLst/>
          </a:prstGeom>
        </p:spPr>
        <p:txBody>
          <a:bodyPr wrap="square">
            <a:spAutoFit/>
          </a:bodyPr>
          <a:lstStyle/>
          <a:p>
            <a:r>
              <a:rPr lang="it-IT" sz="2400" dirty="0" err="1">
                <a:solidFill>
                  <a:srgbClr val="3078C0"/>
                </a:solidFill>
                <a:latin typeface="+mn-lt"/>
                <a:ea typeface="Tahoma" panose="020B0604030504040204" pitchFamily="34" charset="0"/>
                <a:cs typeface="Tahoma" panose="020B0604030504040204" pitchFamily="34" charset="0"/>
              </a:rPr>
              <a:t>ll</a:t>
            </a:r>
            <a:r>
              <a:rPr lang="it-IT" sz="2400" dirty="0">
                <a:solidFill>
                  <a:srgbClr val="3078C0"/>
                </a:solidFill>
                <a:latin typeface="+mn-lt"/>
                <a:ea typeface="Tahoma" panose="020B0604030504040204" pitchFamily="34" charset="0"/>
                <a:cs typeface="Tahoma" panose="020B0604030504040204" pitchFamily="34" charset="0"/>
              </a:rPr>
              <a:t> </a:t>
            </a:r>
            <a:r>
              <a:rPr lang="it-IT" sz="2400" b="1" dirty="0">
                <a:solidFill>
                  <a:srgbClr val="FF6600"/>
                </a:solidFill>
                <a:latin typeface="+mn-lt"/>
                <a:ea typeface="Tahoma" panose="020B0604030504040204" pitchFamily="34" charset="0"/>
                <a:cs typeface="Tahoma" panose="020B0604030504040204" pitchFamily="34" charset="0"/>
              </a:rPr>
              <a:t>Nucleo di valutazione</a:t>
            </a:r>
            <a:r>
              <a:rPr lang="it-IT" sz="2400" dirty="0">
                <a:solidFill>
                  <a:srgbClr val="FF6600"/>
                </a:solidFill>
                <a:latin typeface="+mn-lt"/>
                <a:ea typeface="Tahoma" panose="020B0604030504040204" pitchFamily="34" charset="0"/>
                <a:cs typeface="Tahoma" panose="020B0604030504040204" pitchFamily="34" charset="0"/>
              </a:rPr>
              <a:t> </a:t>
            </a:r>
            <a:r>
              <a:rPr lang="it-IT" sz="2400" dirty="0">
                <a:solidFill>
                  <a:srgbClr val="3078C0"/>
                </a:solidFill>
                <a:latin typeface="+mn-lt"/>
                <a:ea typeface="Tahoma" panose="020B0604030504040204" pitchFamily="34" charset="0"/>
                <a:cs typeface="Tahoma" panose="020B0604030504040204" pitchFamily="34" charset="0"/>
              </a:rPr>
              <a:t>è l’organo di Ateneo preposto alla valutazione delle attività didattiche, di ricerca e amministrative e alla verifica, anche mediante analisi comparative dei costi e dei rendimenti, del corretto utilizzo delle risorse, della produttività della ricerca e della efficacia della didattica, nonché dell’imparzialità e del buon andamento dell'azione amministrativa.</a:t>
            </a:r>
          </a:p>
          <a:p>
            <a:endParaRPr lang="it-IT" sz="1100" dirty="0">
              <a:latin typeface="+mn-lt"/>
            </a:endParaRPr>
          </a:p>
          <a:p>
            <a:pPr algn="r"/>
            <a:r>
              <a:rPr lang="it-IT" sz="1400" dirty="0">
                <a:solidFill>
                  <a:srgbClr val="3078C0"/>
                </a:solidFill>
                <a:latin typeface="+mn-lt"/>
                <a:ea typeface="Tahoma" panose="020B0604030504040204" pitchFamily="34" charset="0"/>
                <a:cs typeface="Tahoma" panose="020B0604030504040204" pitchFamily="34" charset="0"/>
              </a:rPr>
              <a:t>(</a:t>
            </a:r>
            <a:r>
              <a:rPr lang="it-IT" sz="1400" i="1" dirty="0">
                <a:solidFill>
                  <a:srgbClr val="3078C0"/>
                </a:solidFill>
                <a:latin typeface="+mn-lt"/>
                <a:ea typeface="Tahoma" panose="020B0604030504040204" pitchFamily="34" charset="0"/>
                <a:cs typeface="Tahoma" panose="020B0604030504040204" pitchFamily="34" charset="0"/>
              </a:rPr>
              <a:t>art. 20, co. 1, dello Statuto dell’Università degli Studi di Udine, in vigore dal 1 gennaio 2016</a:t>
            </a:r>
            <a:r>
              <a:rPr lang="it-IT" sz="1400" dirty="0">
                <a:solidFill>
                  <a:srgbClr val="3078C0"/>
                </a:solidFill>
                <a:latin typeface="+mn-lt"/>
                <a:ea typeface="Tahoma" panose="020B0604030504040204" pitchFamily="34" charset="0"/>
                <a:cs typeface="Tahoma" panose="020B0604030504040204" pitchFamily="34" charset="0"/>
              </a:rPr>
              <a:t>)</a:t>
            </a:r>
          </a:p>
          <a:p>
            <a:endParaRPr lang="it-IT" dirty="0">
              <a:latin typeface="+mn-lt"/>
            </a:endParaRPr>
          </a:p>
        </p:txBody>
      </p:sp>
      <p:pic>
        <p:nvPicPr>
          <p:cNvPr id="4" name="Immagine 3"/>
          <p:cNvPicPr>
            <a:picLocks noChangeAspect="1"/>
          </p:cNvPicPr>
          <p:nvPr/>
        </p:nvPicPr>
        <p:blipFill rotWithShape="1">
          <a:blip r:embed="rId5"/>
          <a:srcRect r="80864"/>
          <a:stretch/>
        </p:blipFill>
        <p:spPr>
          <a:xfrm>
            <a:off x="-12191999" y="-1714500"/>
            <a:ext cx="6999214" cy="10287000"/>
          </a:xfrm>
          <a:prstGeom prst="rect">
            <a:avLst/>
          </a:prstGeom>
        </p:spPr>
      </p:pic>
      <p:pic>
        <p:nvPicPr>
          <p:cNvPr id="5" name="Immagine 4"/>
          <p:cNvPicPr>
            <a:picLocks noChangeAspect="1"/>
          </p:cNvPicPr>
          <p:nvPr/>
        </p:nvPicPr>
        <p:blipFill>
          <a:blip r:embed="rId6"/>
          <a:stretch>
            <a:fillRect/>
          </a:stretch>
        </p:blipFill>
        <p:spPr>
          <a:xfrm>
            <a:off x="3274485" y="710878"/>
            <a:ext cx="4971893" cy="3306309"/>
          </a:xfrm>
          <a:prstGeom prst="rect">
            <a:avLst/>
          </a:prstGeom>
        </p:spPr>
      </p:pic>
    </p:spTree>
    <p:extLst>
      <p:ext uri="{BB962C8B-B14F-4D97-AF65-F5344CB8AC3E}">
        <p14:creationId xmlns:p14="http://schemas.microsoft.com/office/powerpoint/2010/main" val="3327423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rPr>
              <a:t>CAQ – CDS: COMMISSIONI DI ASSICURAZIONE QUALITA’ DEI CORSI DI STUDIO</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22</a:t>
            </a:fld>
            <a:endParaRPr lang="it-IT" sz="1600" b="1" dirty="0">
              <a:solidFill>
                <a:schemeClr val="bg1"/>
              </a:solidFill>
            </a:endParaRPr>
          </a:p>
        </p:txBody>
      </p:sp>
      <p:sp>
        <p:nvSpPr>
          <p:cNvPr id="2" name="Rettangolo 1"/>
          <p:cNvSpPr/>
          <p:nvPr/>
        </p:nvSpPr>
        <p:spPr>
          <a:xfrm>
            <a:off x="2094563" y="3496956"/>
            <a:ext cx="8377881" cy="369332"/>
          </a:xfrm>
          <a:prstGeom prst="rect">
            <a:avLst/>
          </a:prstGeom>
        </p:spPr>
        <p:txBody>
          <a:bodyPr wrap="square">
            <a:spAutoFit/>
          </a:bodyPr>
          <a:lstStyle/>
          <a:p>
            <a:endParaRPr lang="it-IT" dirty="0">
              <a:latin typeface="+mn-lt"/>
            </a:endParaRPr>
          </a:p>
        </p:txBody>
      </p:sp>
      <p:sp>
        <p:nvSpPr>
          <p:cNvPr id="6" name="Rettangolo 5"/>
          <p:cNvSpPr/>
          <p:nvPr/>
        </p:nvSpPr>
        <p:spPr>
          <a:xfrm>
            <a:off x="135134" y="4881360"/>
            <a:ext cx="11919847" cy="1323439"/>
          </a:xfrm>
          <a:prstGeom prst="rect">
            <a:avLst/>
          </a:prstGeom>
          <a:ln w="38100">
            <a:solidFill>
              <a:schemeClr val="accent1">
                <a:lumMod val="60000"/>
                <a:lumOff val="40000"/>
              </a:schemeClr>
            </a:solidFill>
          </a:ln>
        </p:spPr>
        <p:txBody>
          <a:bodyPr wrap="square">
            <a:spAutoFit/>
          </a:bodyPr>
          <a:lstStyle/>
          <a:p>
            <a:pPr algn="just">
              <a:spcBef>
                <a:spcPts val="0"/>
              </a:spcBef>
              <a:spcAft>
                <a:spcPts val="0"/>
              </a:spcAft>
            </a:pPr>
            <a:r>
              <a:rPr lang="it-IT" sz="1600" b="1" dirty="0">
                <a:solidFill>
                  <a:srgbClr val="FF6600"/>
                </a:solidFill>
                <a:latin typeface="+mn-lt"/>
                <a:ea typeface="Calibri" panose="020F0502020204030204" pitchFamily="34" charset="0"/>
                <a:cs typeface="FrankRuehl" panose="020E0503060101010101" pitchFamily="34" charset="-79"/>
              </a:rPr>
              <a:t>*Rapporto di Riesame (</a:t>
            </a:r>
            <a:r>
              <a:rPr lang="it-IT" sz="1600" b="1" dirty="0" err="1">
                <a:solidFill>
                  <a:srgbClr val="FF6600"/>
                </a:solidFill>
                <a:latin typeface="+mn-lt"/>
                <a:ea typeface="Calibri" panose="020F0502020204030204" pitchFamily="34" charset="0"/>
                <a:cs typeface="FrankRuehl" panose="020E0503060101010101" pitchFamily="34" charset="-79"/>
              </a:rPr>
              <a:t>RdR</a:t>
            </a:r>
            <a:r>
              <a:rPr lang="it-IT" sz="1600" b="1" dirty="0">
                <a:solidFill>
                  <a:srgbClr val="FF6600"/>
                </a:solidFill>
                <a:latin typeface="+mn-lt"/>
                <a:ea typeface="Calibri" panose="020F0502020204030204" pitchFamily="34" charset="0"/>
                <a:cs typeface="FrankRuehl" panose="020E0503060101010101" pitchFamily="34" charset="-79"/>
              </a:rPr>
              <a:t>)</a:t>
            </a:r>
            <a:r>
              <a:rPr lang="it-IT" sz="1600" dirty="0">
                <a:solidFill>
                  <a:srgbClr val="3078C0"/>
                </a:solidFill>
                <a:latin typeface="+mn-lt"/>
                <a:ea typeface="Tahoma" panose="020B0604030504040204" pitchFamily="34" charset="0"/>
                <a:cs typeface="Tahoma" panose="020B0604030504040204" pitchFamily="34" charset="0"/>
              </a:rPr>
              <a:t>: documento con il quale il Corso di Studio esplicita la propria attività di autovalutazione e ha lo scopo di verificare la validità della progettazione e la permanenza delle risorse attraverso il monitoraggio dei dati, la verifica dell’efficacia degli interventi migliorativi adottati e la pianificazione di azioni di miglioramento. Esso prevede un’attività di verifica e valutazione degli interventi mirati al miglioramento della gestione del corso. Il Rapporto di Riesame ha due componenti, una annuale e una ciclica: il </a:t>
            </a:r>
            <a:r>
              <a:rPr lang="it-IT" sz="1600" b="1" dirty="0">
                <a:solidFill>
                  <a:srgbClr val="FF6600"/>
                </a:solidFill>
                <a:latin typeface="+mn-lt"/>
                <a:ea typeface="Calibri" panose="020F0502020204030204" pitchFamily="34" charset="0"/>
                <a:cs typeface="FrankRuehl" panose="020E0503060101010101" pitchFamily="34" charset="-79"/>
              </a:rPr>
              <a:t>Riesame annuale</a:t>
            </a:r>
            <a:r>
              <a:rPr lang="it-IT" sz="1600" dirty="0">
                <a:solidFill>
                  <a:srgbClr val="000000"/>
                </a:solidFill>
                <a:latin typeface="+mn-lt"/>
                <a:ea typeface="Calibri" panose="020F0502020204030204" pitchFamily="34" charset="0"/>
                <a:cs typeface="FrankRuehl" panose="020E0503060101010101" pitchFamily="34" charset="-79"/>
              </a:rPr>
              <a:t> </a:t>
            </a:r>
            <a:r>
              <a:rPr lang="it-IT" sz="1600" dirty="0">
                <a:solidFill>
                  <a:srgbClr val="3078C0"/>
                </a:solidFill>
                <a:latin typeface="+mn-lt"/>
                <a:ea typeface="Tahoma" panose="020B0604030504040204" pitchFamily="34" charset="0"/>
                <a:cs typeface="Tahoma" panose="020B0604030504040204" pitchFamily="34" charset="0"/>
              </a:rPr>
              <a:t>in cui l’autovalutazione si riferisce a un determinato anno, e il</a:t>
            </a:r>
            <a:r>
              <a:rPr lang="it-IT" sz="1600" dirty="0">
                <a:solidFill>
                  <a:srgbClr val="000000"/>
                </a:solidFill>
                <a:latin typeface="+mn-lt"/>
                <a:ea typeface="Calibri" panose="020F0502020204030204" pitchFamily="34" charset="0"/>
                <a:cs typeface="FrankRuehl" panose="020E0503060101010101" pitchFamily="34" charset="-79"/>
              </a:rPr>
              <a:t> </a:t>
            </a:r>
            <a:r>
              <a:rPr lang="it-IT" sz="1600" b="1" dirty="0">
                <a:solidFill>
                  <a:srgbClr val="FF6600"/>
                </a:solidFill>
                <a:latin typeface="+mn-lt"/>
                <a:ea typeface="Calibri" panose="020F0502020204030204" pitchFamily="34" charset="0"/>
                <a:cs typeface="FrankRuehl" panose="020E0503060101010101" pitchFamily="34" charset="-79"/>
              </a:rPr>
              <a:t>Riesame ciclico</a:t>
            </a:r>
            <a:r>
              <a:rPr lang="it-IT" sz="1600" dirty="0">
                <a:solidFill>
                  <a:srgbClr val="000000"/>
                </a:solidFill>
                <a:latin typeface="+mn-lt"/>
                <a:ea typeface="Calibri" panose="020F0502020204030204" pitchFamily="34" charset="0"/>
                <a:cs typeface="FrankRuehl" panose="020E0503060101010101" pitchFamily="34" charset="-79"/>
              </a:rPr>
              <a:t> </a:t>
            </a:r>
            <a:r>
              <a:rPr lang="it-IT" sz="1600" dirty="0">
                <a:solidFill>
                  <a:srgbClr val="3078C0"/>
                </a:solidFill>
                <a:latin typeface="+mn-lt"/>
                <a:ea typeface="Tahoma" panose="020B0604030504040204" pitchFamily="34" charset="0"/>
                <a:cs typeface="Tahoma" panose="020B0604030504040204" pitchFamily="34" charset="0"/>
              </a:rPr>
              <a:t>che riguarda l’intero percorso formativo di una coorte di studenti.</a:t>
            </a:r>
          </a:p>
        </p:txBody>
      </p:sp>
      <p:sp>
        <p:nvSpPr>
          <p:cNvPr id="7" name="Rettangolo 6"/>
          <p:cNvSpPr/>
          <p:nvPr/>
        </p:nvSpPr>
        <p:spPr>
          <a:xfrm>
            <a:off x="135135" y="507445"/>
            <a:ext cx="5233820" cy="4278094"/>
          </a:xfrm>
          <a:prstGeom prst="rect">
            <a:avLst/>
          </a:prstGeom>
          <a:ln w="38100">
            <a:solidFill>
              <a:schemeClr val="accent1">
                <a:lumMod val="60000"/>
                <a:lumOff val="40000"/>
              </a:schemeClr>
            </a:solidFill>
          </a:ln>
        </p:spPr>
        <p:txBody>
          <a:bodyPr wrap="square">
            <a:spAutoFit/>
          </a:bodyPr>
          <a:lstStyle/>
          <a:p>
            <a:r>
              <a:rPr lang="it-IT" sz="1600" dirty="0">
                <a:solidFill>
                  <a:srgbClr val="3078C0"/>
                </a:solidFill>
                <a:latin typeface="+mn-lt"/>
                <a:ea typeface="Tahoma" panose="020B0604030504040204" pitchFamily="34" charset="0"/>
                <a:cs typeface="Tahoma" panose="020B0604030504040204" pitchFamily="34" charset="0"/>
              </a:rPr>
              <a:t>Presso ciascun Corso di Studio è istituita una </a:t>
            </a:r>
            <a:r>
              <a:rPr lang="it-IT" sz="1600" b="1" dirty="0">
                <a:solidFill>
                  <a:srgbClr val="FF6600"/>
                </a:solidFill>
                <a:latin typeface="+mn-lt"/>
              </a:rPr>
              <a:t>Commissione per l’Assicurazione della Qualità (CAQ-</a:t>
            </a:r>
            <a:r>
              <a:rPr lang="it-IT" sz="1600" b="1" dirty="0" err="1">
                <a:solidFill>
                  <a:srgbClr val="FF6600"/>
                </a:solidFill>
                <a:latin typeface="+mn-lt"/>
              </a:rPr>
              <a:t>CdS</a:t>
            </a:r>
            <a:r>
              <a:rPr lang="it-IT" sz="1600" b="1" dirty="0">
                <a:solidFill>
                  <a:srgbClr val="FF6600"/>
                </a:solidFill>
                <a:latin typeface="+mn-lt"/>
              </a:rPr>
              <a:t>)</a:t>
            </a:r>
            <a:r>
              <a:rPr lang="it-IT" sz="1600" dirty="0">
                <a:solidFill>
                  <a:srgbClr val="3078C0"/>
                </a:solidFill>
                <a:latin typeface="+mn-lt"/>
                <a:ea typeface="Tahoma" panose="020B0604030504040204" pitchFamily="34" charset="0"/>
                <a:cs typeface="Tahoma" panose="020B0604030504040204" pitchFamily="34" charset="0"/>
              </a:rPr>
              <a:t>.</a:t>
            </a:r>
          </a:p>
          <a:p>
            <a:r>
              <a:rPr lang="it-IT" sz="1600" dirty="0">
                <a:solidFill>
                  <a:srgbClr val="3078C0"/>
                </a:solidFill>
                <a:latin typeface="+mn-lt"/>
                <a:ea typeface="Tahoma" panose="020B0604030504040204" pitchFamily="34" charset="0"/>
                <a:cs typeface="Tahoma" panose="020B0604030504040204" pitchFamily="34" charset="0"/>
              </a:rPr>
              <a:t>La CAQ-</a:t>
            </a:r>
            <a:r>
              <a:rPr lang="it-IT" sz="1600" dirty="0" err="1">
                <a:solidFill>
                  <a:srgbClr val="3078C0"/>
                </a:solidFill>
                <a:latin typeface="+mn-lt"/>
                <a:ea typeface="Tahoma" panose="020B0604030504040204" pitchFamily="34" charset="0"/>
                <a:cs typeface="Tahoma" panose="020B0604030504040204" pitchFamily="34" charset="0"/>
              </a:rPr>
              <a:t>CdS</a:t>
            </a:r>
            <a:r>
              <a:rPr lang="it-IT" sz="1600" dirty="0">
                <a:solidFill>
                  <a:srgbClr val="3078C0"/>
                </a:solidFill>
                <a:latin typeface="+mn-lt"/>
                <a:ea typeface="Tahoma" panose="020B0604030504040204" pitchFamily="34" charset="0"/>
                <a:cs typeface="Tahoma" panose="020B0604030504040204" pitchFamily="34" charset="0"/>
              </a:rPr>
              <a:t> si propone di verificare la qualità delle attività didattiche e formative del corso di studio presentando in Consiglio Unificato dei corsi di studio i documenti e le relazioni richieste annualmente ai fini dei processi di autovalutazione e di assicurazione della qualità, per quanto di competenza, e indicando le conseguenti azioni volte a migliorare la qualità medesima. </a:t>
            </a:r>
          </a:p>
          <a:p>
            <a:r>
              <a:rPr lang="it-IT" sz="1600" dirty="0">
                <a:solidFill>
                  <a:srgbClr val="3078C0"/>
                </a:solidFill>
                <a:latin typeface="+mn-lt"/>
                <a:ea typeface="Tahoma" panose="020B0604030504040204" pitchFamily="34" charset="0"/>
                <a:cs typeface="Tahoma" panose="020B0604030504040204" pitchFamily="34" charset="0"/>
              </a:rPr>
              <a:t>Le responsabilità attribuite alla CAQ-</a:t>
            </a:r>
            <a:r>
              <a:rPr lang="it-IT" sz="1600" dirty="0" err="1">
                <a:solidFill>
                  <a:srgbClr val="3078C0"/>
                </a:solidFill>
                <a:latin typeface="+mn-lt"/>
                <a:ea typeface="Tahoma" panose="020B0604030504040204" pitchFamily="34" charset="0"/>
                <a:cs typeface="Tahoma" panose="020B0604030504040204" pitchFamily="34" charset="0"/>
              </a:rPr>
              <a:t>CdS</a:t>
            </a:r>
            <a:r>
              <a:rPr lang="it-IT" sz="1600" dirty="0">
                <a:solidFill>
                  <a:srgbClr val="3078C0"/>
                </a:solidFill>
                <a:latin typeface="+mn-lt"/>
                <a:ea typeface="Tahoma" panose="020B0604030504040204" pitchFamily="34" charset="0"/>
                <a:cs typeface="Tahoma" panose="020B0604030504040204" pitchFamily="34" charset="0"/>
              </a:rPr>
              <a:t> sono:</a:t>
            </a:r>
          </a:p>
          <a:p>
            <a:pPr marL="285750" indent="-285750">
              <a:buFont typeface="Wingdings" panose="05000000000000000000" pitchFamily="2" charset="2"/>
              <a:buChar char="Ø"/>
            </a:pPr>
            <a:r>
              <a:rPr lang="it-IT" sz="1600" dirty="0">
                <a:solidFill>
                  <a:srgbClr val="3078C0"/>
                </a:solidFill>
                <a:latin typeface="+mn-lt"/>
                <a:ea typeface="Tahoma" panose="020B0604030504040204" pitchFamily="34" charset="0"/>
                <a:cs typeface="Tahoma" panose="020B0604030504040204" pitchFamily="34" charset="0"/>
              </a:rPr>
              <a:t>redazione del Rapporto di Riesame*;</a:t>
            </a:r>
          </a:p>
          <a:p>
            <a:pPr marL="285750" indent="-285750">
              <a:buFont typeface="Wingdings" panose="05000000000000000000" pitchFamily="2" charset="2"/>
              <a:buChar char="Ø"/>
            </a:pPr>
            <a:r>
              <a:rPr lang="it-IT" sz="1600" dirty="0">
                <a:solidFill>
                  <a:srgbClr val="3078C0"/>
                </a:solidFill>
                <a:latin typeface="+mn-lt"/>
                <a:ea typeface="Tahoma" panose="020B0604030504040204" pitchFamily="34" charset="0"/>
                <a:cs typeface="Tahoma" panose="020B0604030504040204" pitchFamily="34" charset="0"/>
              </a:rPr>
              <a:t>analisi della valutazione didattica del corso di studio;</a:t>
            </a:r>
          </a:p>
          <a:p>
            <a:pPr marL="285750" indent="-285750">
              <a:buFont typeface="Wingdings" panose="05000000000000000000" pitchFamily="2" charset="2"/>
              <a:buChar char="Ø"/>
            </a:pPr>
            <a:r>
              <a:rPr lang="it-IT" sz="1600" dirty="0">
                <a:solidFill>
                  <a:srgbClr val="3078C0"/>
                </a:solidFill>
                <a:latin typeface="+mn-lt"/>
                <a:ea typeface="Tahoma" panose="020B0604030504040204" pitchFamily="34" charset="0"/>
                <a:cs typeface="Tahoma" panose="020B0604030504040204" pitchFamily="34" charset="0"/>
              </a:rPr>
              <a:t>valutazione e programmazione delle iniziative da porre in essere per azioni di miglioramento proposte dal Rapporto di Riesame;</a:t>
            </a:r>
          </a:p>
          <a:p>
            <a:pPr marL="285750" indent="-285750">
              <a:buFont typeface="Wingdings" panose="05000000000000000000" pitchFamily="2" charset="2"/>
              <a:buChar char="Ø"/>
            </a:pPr>
            <a:r>
              <a:rPr lang="it-IT" sz="1600" dirty="0">
                <a:solidFill>
                  <a:srgbClr val="3078C0"/>
                </a:solidFill>
                <a:latin typeface="+mn-lt"/>
                <a:ea typeface="Tahoma" panose="020B0604030504040204" pitchFamily="34" charset="0"/>
                <a:cs typeface="Tahoma" panose="020B0604030504040204" pitchFamily="34" charset="0"/>
              </a:rPr>
              <a:t>recepimento delle indicazioni e proposte del PQ di Ateneo e delle CPDS.</a:t>
            </a:r>
          </a:p>
        </p:txBody>
      </p:sp>
      <p:pic>
        <p:nvPicPr>
          <p:cNvPr id="8" name="Immagine 7"/>
          <p:cNvPicPr>
            <a:picLocks noChangeAspect="1"/>
          </p:cNvPicPr>
          <p:nvPr/>
        </p:nvPicPr>
        <p:blipFill>
          <a:blip r:embed="rId5"/>
          <a:stretch>
            <a:fillRect/>
          </a:stretch>
        </p:blipFill>
        <p:spPr>
          <a:xfrm>
            <a:off x="6656173" y="489576"/>
            <a:ext cx="4576686" cy="4295963"/>
          </a:xfrm>
          <a:prstGeom prst="rect">
            <a:avLst/>
          </a:prstGeom>
        </p:spPr>
      </p:pic>
    </p:spTree>
    <p:extLst>
      <p:ext uri="{BB962C8B-B14F-4D97-AF65-F5344CB8AC3E}">
        <p14:creationId xmlns:p14="http://schemas.microsoft.com/office/powerpoint/2010/main" val="85399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400" b="1" dirty="0">
                <a:solidFill>
                  <a:srgbClr val="FFFFFF"/>
                </a:solidFill>
              </a:rPr>
              <a:t>LE CPDS: COMMISSIONI PARITETICHE DOCENTI-STUDENTI</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23</a:t>
            </a:fld>
            <a:endParaRPr lang="it-IT" sz="1600" b="1" dirty="0">
              <a:solidFill>
                <a:schemeClr val="bg1"/>
              </a:solidFill>
            </a:endParaRPr>
          </a:p>
        </p:txBody>
      </p:sp>
      <p:sp>
        <p:nvSpPr>
          <p:cNvPr id="2" name="Rettangolo 1"/>
          <p:cNvSpPr/>
          <p:nvPr/>
        </p:nvSpPr>
        <p:spPr>
          <a:xfrm>
            <a:off x="2094563" y="3496956"/>
            <a:ext cx="8377881" cy="369332"/>
          </a:xfrm>
          <a:prstGeom prst="rect">
            <a:avLst/>
          </a:prstGeom>
        </p:spPr>
        <p:txBody>
          <a:bodyPr wrap="square">
            <a:spAutoFit/>
          </a:bodyPr>
          <a:lstStyle/>
          <a:p>
            <a:endParaRPr lang="it-IT" dirty="0">
              <a:latin typeface="+mn-lt"/>
            </a:endParaRPr>
          </a:p>
        </p:txBody>
      </p:sp>
      <p:pic>
        <p:nvPicPr>
          <p:cNvPr id="4" name="Immagine 3"/>
          <p:cNvPicPr>
            <a:picLocks noChangeAspect="1"/>
          </p:cNvPicPr>
          <p:nvPr/>
        </p:nvPicPr>
        <p:blipFill rotWithShape="1">
          <a:blip r:embed="rId5"/>
          <a:srcRect r="80864"/>
          <a:stretch/>
        </p:blipFill>
        <p:spPr>
          <a:xfrm>
            <a:off x="-12191999" y="-1714500"/>
            <a:ext cx="6999214" cy="10287000"/>
          </a:xfrm>
          <a:prstGeom prst="rect">
            <a:avLst/>
          </a:prstGeom>
        </p:spPr>
      </p:pic>
      <p:sp>
        <p:nvSpPr>
          <p:cNvPr id="5" name="Rettangolo 4"/>
          <p:cNvSpPr/>
          <p:nvPr/>
        </p:nvSpPr>
        <p:spPr>
          <a:xfrm>
            <a:off x="151426" y="477602"/>
            <a:ext cx="6671965" cy="5909310"/>
          </a:xfrm>
          <a:prstGeom prst="rect">
            <a:avLst/>
          </a:prstGeom>
        </p:spPr>
        <p:txBody>
          <a:bodyPr wrap="square">
            <a:spAutoFit/>
          </a:bodyPr>
          <a:lstStyle/>
          <a:p>
            <a:r>
              <a:rPr lang="it-IT" dirty="0">
                <a:solidFill>
                  <a:srgbClr val="3078C0"/>
                </a:solidFill>
                <a:latin typeface="+mn-lt"/>
                <a:ea typeface="Tahoma" panose="020B0604030504040204" pitchFamily="34" charset="0"/>
                <a:cs typeface="Tahoma" panose="020B0604030504040204" pitchFamily="34" charset="0"/>
              </a:rPr>
              <a:t>Le</a:t>
            </a:r>
            <a:r>
              <a:rPr lang="it-IT" dirty="0">
                <a:latin typeface="+mn-lt"/>
              </a:rPr>
              <a:t> </a:t>
            </a:r>
            <a:r>
              <a:rPr lang="it-IT" b="1" dirty="0">
                <a:solidFill>
                  <a:srgbClr val="FF6600"/>
                </a:solidFill>
                <a:latin typeface="+mn-lt"/>
              </a:rPr>
              <a:t>Commissioni Paritetiche</a:t>
            </a:r>
            <a:r>
              <a:rPr lang="it-IT" dirty="0">
                <a:latin typeface="+mn-lt"/>
              </a:rPr>
              <a:t> </a:t>
            </a:r>
            <a:r>
              <a:rPr lang="it-IT" b="1" dirty="0">
                <a:solidFill>
                  <a:srgbClr val="FF6600"/>
                </a:solidFill>
                <a:latin typeface="+mn-lt"/>
              </a:rPr>
              <a:t>Docenti-Studenti (CPDS) </a:t>
            </a:r>
            <a:r>
              <a:rPr lang="it-IT" dirty="0">
                <a:solidFill>
                  <a:srgbClr val="3078C0"/>
                </a:solidFill>
                <a:latin typeface="+mn-lt"/>
                <a:ea typeface="Tahoma" panose="020B0604030504040204" pitchFamily="34" charset="0"/>
                <a:cs typeface="Tahoma" panose="020B0604030504040204" pitchFamily="34" charset="0"/>
              </a:rPr>
              <a:t>sono organi interni all’ateneo composti, appunto, da docenti e studenti. I loro compiti sono:</a:t>
            </a:r>
          </a:p>
          <a:p>
            <a:pPr marL="285750" indent="-285750">
              <a:buFont typeface="Wingdings" panose="05000000000000000000" pitchFamily="2" charset="2"/>
              <a:buChar char="Ø"/>
            </a:pPr>
            <a:r>
              <a:rPr lang="it-IT" dirty="0">
                <a:solidFill>
                  <a:srgbClr val="3078C0"/>
                </a:solidFill>
                <a:latin typeface="+mn-lt"/>
                <a:ea typeface="Tahoma" panose="020B0604030504040204" pitchFamily="34" charset="0"/>
                <a:cs typeface="Tahoma" panose="020B0604030504040204" pitchFamily="34" charset="0"/>
              </a:rPr>
              <a:t>avanzare proposte al Nucleo di Valutazione per il miglioramento della qualità e dell’efficacia delle strutture didattiche tramite la Relazione annuale;</a:t>
            </a:r>
          </a:p>
          <a:p>
            <a:pPr marL="285750" indent="-285750">
              <a:buFont typeface="Wingdings" panose="05000000000000000000" pitchFamily="2" charset="2"/>
              <a:buChar char="Ø"/>
            </a:pPr>
            <a:r>
              <a:rPr lang="it-IT" dirty="0">
                <a:solidFill>
                  <a:srgbClr val="3078C0"/>
                </a:solidFill>
                <a:latin typeface="+mn-lt"/>
                <a:ea typeface="Tahoma" panose="020B0604030504040204" pitchFamily="34" charset="0"/>
                <a:cs typeface="Tahoma" panose="020B0604030504040204" pitchFamily="34" charset="0"/>
              </a:rPr>
              <a:t>portare a conoscenza gli studenti delle politiche di qualità dell’ateneo;</a:t>
            </a:r>
          </a:p>
          <a:p>
            <a:pPr marL="285750" indent="-285750">
              <a:buFont typeface="Wingdings" panose="05000000000000000000" pitchFamily="2" charset="2"/>
              <a:buChar char="Ø"/>
            </a:pPr>
            <a:r>
              <a:rPr lang="it-IT" dirty="0">
                <a:solidFill>
                  <a:srgbClr val="3078C0"/>
                </a:solidFill>
                <a:latin typeface="+mn-lt"/>
                <a:ea typeface="Tahoma" panose="020B0604030504040204" pitchFamily="34" charset="0"/>
                <a:cs typeface="Tahoma" panose="020B0604030504040204" pitchFamily="34" charset="0"/>
              </a:rPr>
              <a:t>monitorare l’offerta formativa e la qualità della didattica erogata.</a:t>
            </a:r>
          </a:p>
          <a:p>
            <a:r>
              <a:rPr lang="it-IT" dirty="0">
                <a:solidFill>
                  <a:srgbClr val="3078C0"/>
                </a:solidFill>
                <a:latin typeface="+mn-lt"/>
                <a:ea typeface="Tahoma" panose="020B0604030504040204" pitchFamily="34" charset="0"/>
                <a:cs typeface="Tahoma" panose="020B0604030504040204" pitchFamily="34" charset="0"/>
              </a:rPr>
              <a:t>Le Commissioni Paritetiche redigono una</a:t>
            </a:r>
            <a:r>
              <a:rPr lang="it-IT" dirty="0">
                <a:latin typeface="+mn-lt"/>
              </a:rPr>
              <a:t> </a:t>
            </a:r>
            <a:r>
              <a:rPr lang="it-IT" b="1" dirty="0">
                <a:solidFill>
                  <a:srgbClr val="FF6600"/>
                </a:solidFill>
                <a:latin typeface="+mn-lt"/>
              </a:rPr>
              <a:t>Relazione Annuale </a:t>
            </a:r>
            <a:r>
              <a:rPr lang="it-IT" dirty="0">
                <a:solidFill>
                  <a:srgbClr val="3078C0"/>
                </a:solidFill>
                <a:latin typeface="+mn-lt"/>
                <a:ea typeface="Tahoma" panose="020B0604030504040204" pitchFamily="34" charset="0"/>
                <a:cs typeface="Tahoma" panose="020B0604030504040204" pitchFamily="34" charset="0"/>
              </a:rPr>
              <a:t>che servirà poi alla stesura del Riesame e della SUA.</a:t>
            </a:r>
          </a:p>
          <a:p>
            <a:r>
              <a:rPr lang="it-IT" dirty="0">
                <a:solidFill>
                  <a:srgbClr val="3078C0"/>
                </a:solidFill>
                <a:latin typeface="+mn-lt"/>
                <a:ea typeface="Tahoma" panose="020B0604030504040204" pitchFamily="34" charset="0"/>
                <a:cs typeface="Tahoma" panose="020B0604030504040204" pitchFamily="34" charset="0"/>
              </a:rPr>
              <a:t>Per la stesura della Relazione, le Commissioni devono tenere conto di diversi aspetti, tra i quali un’analisi delle funzioni e delle competenze richieste dal mondo del lavoro per la figura professionale in questione e, in base a esse, la valutazione dell’efficacia dei risultati di apprendimento attesi; l’analisi della qualità dei docenti e della modalità di trasmissione di conoscenze e abilità, degli ausili e delle strutture della didattica e l’analisi dei metodi di accertamento delle conoscenze e delle competenze; l’analisi sulla gestione e l’utilizzo dei questionari relativi alla soddisfazione degli studenti; l’analisi del Riesame e della SUA per comprovarne la completezza.</a:t>
            </a:r>
          </a:p>
        </p:txBody>
      </p:sp>
      <p:pic>
        <p:nvPicPr>
          <p:cNvPr id="7" name="Immagine 6"/>
          <p:cNvPicPr>
            <a:picLocks noChangeAspect="1"/>
          </p:cNvPicPr>
          <p:nvPr/>
        </p:nvPicPr>
        <p:blipFill>
          <a:blip r:embed="rId6"/>
          <a:stretch>
            <a:fillRect/>
          </a:stretch>
        </p:blipFill>
        <p:spPr>
          <a:xfrm>
            <a:off x="6823391" y="1200926"/>
            <a:ext cx="5250817" cy="4239724"/>
          </a:xfrm>
          <a:prstGeom prst="rect">
            <a:avLst/>
          </a:prstGeom>
        </p:spPr>
      </p:pic>
    </p:spTree>
    <p:extLst>
      <p:ext uri="{BB962C8B-B14F-4D97-AF65-F5344CB8AC3E}">
        <p14:creationId xmlns:p14="http://schemas.microsoft.com/office/powerpoint/2010/main" val="251744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800" b="1" dirty="0">
                <a:solidFill>
                  <a:srgbClr val="FFFFFF"/>
                </a:solidFill>
              </a:rPr>
              <a:t>GIÀ, MA GLI STUDENTI?</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24</a:t>
            </a:fld>
            <a:endParaRPr lang="it-IT" sz="1600" b="1" dirty="0">
              <a:solidFill>
                <a:schemeClr val="bg1"/>
              </a:solidFill>
            </a:endParaRPr>
          </a:p>
        </p:txBody>
      </p:sp>
      <p:sp>
        <p:nvSpPr>
          <p:cNvPr id="2" name="Rettangolo 1"/>
          <p:cNvSpPr/>
          <p:nvPr/>
        </p:nvSpPr>
        <p:spPr>
          <a:xfrm>
            <a:off x="2094563" y="3496956"/>
            <a:ext cx="8377881" cy="369332"/>
          </a:xfrm>
          <a:prstGeom prst="rect">
            <a:avLst/>
          </a:prstGeom>
        </p:spPr>
        <p:txBody>
          <a:bodyPr wrap="square">
            <a:spAutoFit/>
          </a:bodyPr>
          <a:lstStyle/>
          <a:p>
            <a:endParaRPr lang="it-IT" dirty="0">
              <a:latin typeface="+mn-lt"/>
            </a:endParaRPr>
          </a:p>
        </p:txBody>
      </p:sp>
      <p:pic>
        <p:nvPicPr>
          <p:cNvPr id="4" name="Immagine 3"/>
          <p:cNvPicPr>
            <a:picLocks noChangeAspect="1"/>
          </p:cNvPicPr>
          <p:nvPr/>
        </p:nvPicPr>
        <p:blipFill rotWithShape="1">
          <a:blip r:embed="rId5"/>
          <a:srcRect r="80864"/>
          <a:stretch/>
        </p:blipFill>
        <p:spPr>
          <a:xfrm>
            <a:off x="-12191999" y="-1714500"/>
            <a:ext cx="6999214" cy="10287000"/>
          </a:xfrm>
          <a:prstGeom prst="rect">
            <a:avLst/>
          </a:prstGeom>
        </p:spPr>
      </p:pic>
      <p:sp>
        <p:nvSpPr>
          <p:cNvPr id="18" name="Rettangolo 17"/>
          <p:cNvSpPr/>
          <p:nvPr/>
        </p:nvSpPr>
        <p:spPr>
          <a:xfrm>
            <a:off x="400692" y="2547209"/>
            <a:ext cx="5077319" cy="1384995"/>
          </a:xfrm>
          <a:prstGeom prst="rect">
            <a:avLst/>
          </a:prstGeom>
        </p:spPr>
        <p:txBody>
          <a:bodyPr wrap="square">
            <a:spAutoFit/>
          </a:bodyPr>
          <a:lstStyle/>
          <a:p>
            <a:r>
              <a:rPr lang="it-IT" sz="2800" dirty="0">
                <a:solidFill>
                  <a:srgbClr val="3078C0"/>
                </a:solidFill>
                <a:latin typeface="+mn-lt"/>
                <a:ea typeface="Tahoma" panose="020B0604030504040204" pitchFamily="34" charset="0"/>
                <a:cs typeface="Tahoma" panose="020B0604030504040204" pitchFamily="34" charset="0"/>
              </a:rPr>
              <a:t>Ma qual è il ruolo degli </a:t>
            </a:r>
            <a:r>
              <a:rPr lang="it-IT" sz="2800" b="1" dirty="0">
                <a:solidFill>
                  <a:srgbClr val="FF6600"/>
                </a:solidFill>
                <a:latin typeface="+mn-lt"/>
              </a:rPr>
              <a:t>studenti</a:t>
            </a:r>
            <a:r>
              <a:rPr lang="it-IT" sz="2800" dirty="0">
                <a:latin typeface="+mn-lt"/>
              </a:rPr>
              <a:t> </a:t>
            </a:r>
            <a:r>
              <a:rPr lang="it-IT" sz="2800" dirty="0">
                <a:solidFill>
                  <a:srgbClr val="3078C0"/>
                </a:solidFill>
                <a:latin typeface="+mn-lt"/>
                <a:ea typeface="Tahoma" panose="020B0604030504040204" pitchFamily="34" charset="0"/>
                <a:cs typeface="Tahoma" panose="020B0604030504040204" pitchFamily="34" charset="0"/>
              </a:rPr>
              <a:t>nei processi di </a:t>
            </a:r>
            <a:r>
              <a:rPr lang="it-IT" sz="2800" b="1" dirty="0">
                <a:solidFill>
                  <a:srgbClr val="FF6600"/>
                </a:solidFill>
                <a:latin typeface="+mn-lt"/>
              </a:rPr>
              <a:t>Assicurazione della Qualità</a:t>
            </a:r>
            <a:r>
              <a:rPr lang="it-IT" sz="2800" dirty="0">
                <a:latin typeface="+mn-lt"/>
              </a:rPr>
              <a:t> </a:t>
            </a:r>
            <a:r>
              <a:rPr lang="it-IT" sz="2800" dirty="0">
                <a:solidFill>
                  <a:srgbClr val="3078C0"/>
                </a:solidFill>
                <a:latin typeface="+mn-lt"/>
                <a:ea typeface="Tahoma" panose="020B0604030504040204" pitchFamily="34" charset="0"/>
                <a:cs typeface="Tahoma" panose="020B0604030504040204" pitchFamily="34" charset="0"/>
              </a:rPr>
              <a:t>(AQ)?</a:t>
            </a:r>
          </a:p>
        </p:txBody>
      </p:sp>
      <p:pic>
        <p:nvPicPr>
          <p:cNvPr id="6" name="Immagine 5"/>
          <p:cNvPicPr>
            <a:picLocks noChangeAspect="1"/>
          </p:cNvPicPr>
          <p:nvPr/>
        </p:nvPicPr>
        <p:blipFill>
          <a:blip r:embed="rId6"/>
          <a:stretch>
            <a:fillRect/>
          </a:stretch>
        </p:blipFill>
        <p:spPr>
          <a:xfrm>
            <a:off x="5478011" y="1509271"/>
            <a:ext cx="6396617" cy="3742238"/>
          </a:xfrm>
          <a:prstGeom prst="rect">
            <a:avLst/>
          </a:prstGeom>
        </p:spPr>
      </p:pic>
    </p:spTree>
    <p:extLst>
      <p:ext uri="{BB962C8B-B14F-4D97-AF65-F5344CB8AC3E}">
        <p14:creationId xmlns:p14="http://schemas.microsoft.com/office/powerpoint/2010/main" val="227355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800" b="1" dirty="0">
                <a:solidFill>
                  <a:srgbClr val="FFFFFF"/>
                </a:solidFill>
              </a:rPr>
              <a:t>PRAGA 2001</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25</a:t>
            </a:fld>
            <a:endParaRPr lang="it-IT" sz="1600" b="1" dirty="0">
              <a:solidFill>
                <a:schemeClr val="bg1"/>
              </a:solidFill>
            </a:endParaRPr>
          </a:p>
        </p:txBody>
      </p:sp>
      <p:sp>
        <p:nvSpPr>
          <p:cNvPr id="2" name="Rettangolo 1"/>
          <p:cNvSpPr/>
          <p:nvPr/>
        </p:nvSpPr>
        <p:spPr>
          <a:xfrm>
            <a:off x="5435879" y="2406387"/>
            <a:ext cx="6756121" cy="369332"/>
          </a:xfrm>
          <a:prstGeom prst="rect">
            <a:avLst/>
          </a:prstGeom>
        </p:spPr>
        <p:txBody>
          <a:bodyPr wrap="square">
            <a:spAutoFit/>
          </a:bodyPr>
          <a:lstStyle/>
          <a:p>
            <a:endParaRPr lang="it-IT" dirty="0">
              <a:latin typeface="+mn-lt"/>
            </a:endParaRPr>
          </a:p>
        </p:txBody>
      </p:sp>
      <p:pic>
        <p:nvPicPr>
          <p:cNvPr id="4" name="Immagine 3"/>
          <p:cNvPicPr>
            <a:picLocks noChangeAspect="1"/>
          </p:cNvPicPr>
          <p:nvPr/>
        </p:nvPicPr>
        <p:blipFill rotWithShape="1">
          <a:blip r:embed="rId5"/>
          <a:srcRect r="80864"/>
          <a:stretch/>
        </p:blipFill>
        <p:spPr>
          <a:xfrm>
            <a:off x="-12191999" y="-1714500"/>
            <a:ext cx="6999214" cy="10287000"/>
          </a:xfrm>
          <a:prstGeom prst="rect">
            <a:avLst/>
          </a:prstGeom>
        </p:spPr>
      </p:pic>
      <p:sp>
        <p:nvSpPr>
          <p:cNvPr id="5" name="Rettangolo 4"/>
          <p:cNvSpPr/>
          <p:nvPr/>
        </p:nvSpPr>
        <p:spPr>
          <a:xfrm>
            <a:off x="2430118" y="1731601"/>
            <a:ext cx="7969541" cy="3385542"/>
          </a:xfrm>
          <a:prstGeom prst="rect">
            <a:avLst/>
          </a:prstGeom>
        </p:spPr>
        <p:txBody>
          <a:bodyPr wrap="square">
            <a:spAutoFit/>
          </a:bodyPr>
          <a:lstStyle/>
          <a:p>
            <a:r>
              <a:rPr lang="it-IT" sz="2800" b="1" dirty="0">
                <a:solidFill>
                  <a:srgbClr val="3078C0"/>
                </a:solidFill>
                <a:latin typeface="+mn-lt"/>
                <a:ea typeface="Tahoma" panose="020B0604030504040204" pitchFamily="34" charset="0"/>
                <a:cs typeface="Tahoma" panose="020B0604030504040204" pitchFamily="34" charset="0"/>
              </a:rPr>
              <a:t>Comunicato</a:t>
            </a:r>
            <a:r>
              <a:rPr lang="it-IT" sz="2800" b="1" dirty="0">
                <a:latin typeface="+mn-lt"/>
              </a:rPr>
              <a:t> </a:t>
            </a:r>
            <a:r>
              <a:rPr lang="it-IT" sz="2800" b="1" dirty="0">
                <a:solidFill>
                  <a:srgbClr val="3078C0"/>
                </a:solidFill>
                <a:latin typeface="+mn-lt"/>
                <a:ea typeface="Tahoma" panose="020B0604030504040204" pitchFamily="34" charset="0"/>
                <a:cs typeface="Tahoma" panose="020B0604030504040204" pitchFamily="34" charset="0"/>
              </a:rPr>
              <a:t>dei </a:t>
            </a:r>
            <a:r>
              <a:rPr lang="it-IT" sz="2800" b="1" dirty="0">
                <a:solidFill>
                  <a:srgbClr val="FF6600"/>
                </a:solidFill>
                <a:latin typeface="+mn-lt"/>
              </a:rPr>
              <a:t>Ministri Europei</a:t>
            </a:r>
            <a:r>
              <a:rPr lang="it-IT" sz="2800" b="1" dirty="0">
                <a:latin typeface="+mn-lt"/>
              </a:rPr>
              <a:t> </a:t>
            </a:r>
            <a:r>
              <a:rPr lang="it-IT" sz="2800" b="1" dirty="0">
                <a:solidFill>
                  <a:srgbClr val="3078C0"/>
                </a:solidFill>
                <a:latin typeface="+mn-lt"/>
                <a:ea typeface="Tahoma" panose="020B0604030504040204" pitchFamily="34" charset="0"/>
                <a:cs typeface="Tahoma" panose="020B0604030504040204" pitchFamily="34" charset="0"/>
              </a:rPr>
              <a:t>dell’Istruzione superiore, </a:t>
            </a:r>
            <a:r>
              <a:rPr lang="it-IT" sz="2800" b="1" dirty="0">
                <a:solidFill>
                  <a:srgbClr val="FF6600"/>
                </a:solidFill>
                <a:latin typeface="+mn-lt"/>
              </a:rPr>
              <a:t>Praga</a:t>
            </a:r>
            <a:r>
              <a:rPr lang="it-IT" sz="2800" b="1" dirty="0">
                <a:solidFill>
                  <a:srgbClr val="3078C0"/>
                </a:solidFill>
                <a:latin typeface="+mn-lt"/>
                <a:ea typeface="Tahoma" panose="020B0604030504040204" pitchFamily="34" charset="0"/>
                <a:cs typeface="Tahoma" panose="020B0604030504040204" pitchFamily="34" charset="0"/>
              </a:rPr>
              <a:t>, 19 maggio </a:t>
            </a:r>
            <a:r>
              <a:rPr lang="it-IT" sz="2800" b="1" dirty="0">
                <a:solidFill>
                  <a:srgbClr val="FF6600"/>
                </a:solidFill>
                <a:latin typeface="+mn-lt"/>
              </a:rPr>
              <a:t>2001</a:t>
            </a:r>
          </a:p>
          <a:p>
            <a:endParaRPr lang="it-IT" sz="2800" b="1" dirty="0">
              <a:latin typeface="+mn-lt"/>
            </a:endParaRPr>
          </a:p>
          <a:p>
            <a:pPr marL="0" indent="0" algn="just">
              <a:buNone/>
            </a:pPr>
            <a:r>
              <a:rPr lang="en-US" sz="2800" i="1" dirty="0">
                <a:solidFill>
                  <a:srgbClr val="3078C0"/>
                </a:solidFill>
                <a:latin typeface="+mn-lt"/>
                <a:ea typeface="Tahoma" panose="020B0604030504040204" pitchFamily="34" charset="0"/>
                <a:cs typeface="Tahoma" panose="020B0604030504040204" pitchFamily="34" charset="0"/>
              </a:rPr>
              <a:t>“ …</a:t>
            </a:r>
            <a:r>
              <a:rPr lang="en-US" sz="2800" i="1" dirty="0">
                <a:latin typeface="+mn-lt"/>
              </a:rPr>
              <a:t> </a:t>
            </a:r>
            <a:r>
              <a:rPr lang="en-US" sz="2800" i="1" dirty="0">
                <a:solidFill>
                  <a:srgbClr val="FF6600"/>
                </a:solidFill>
                <a:latin typeface="+mn-lt"/>
              </a:rPr>
              <a:t>students are full members</a:t>
            </a:r>
            <a:r>
              <a:rPr lang="en-US" sz="2800" i="1" dirty="0">
                <a:latin typeface="+mn-lt"/>
              </a:rPr>
              <a:t> </a:t>
            </a:r>
            <a:r>
              <a:rPr lang="en-US" sz="2800" i="1" dirty="0">
                <a:solidFill>
                  <a:srgbClr val="3078C0"/>
                </a:solidFill>
                <a:latin typeface="+mn-lt"/>
                <a:ea typeface="Tahoma" panose="020B0604030504040204" pitchFamily="34" charset="0"/>
                <a:cs typeface="Tahoma" panose="020B0604030504040204" pitchFamily="34" charset="0"/>
              </a:rPr>
              <a:t>of the higher education community” and “should participate in and influence the </a:t>
            </a:r>
            <a:r>
              <a:rPr lang="en-US" sz="2800" i="1" dirty="0" err="1">
                <a:solidFill>
                  <a:srgbClr val="3078C0"/>
                </a:solidFill>
                <a:latin typeface="+mn-lt"/>
                <a:ea typeface="Tahoma" panose="020B0604030504040204" pitchFamily="34" charset="0"/>
                <a:cs typeface="Tahoma" panose="020B0604030504040204" pitchFamily="34" charset="0"/>
              </a:rPr>
              <a:t>organisation</a:t>
            </a:r>
            <a:r>
              <a:rPr lang="en-US" sz="2800" i="1" dirty="0">
                <a:solidFill>
                  <a:srgbClr val="3078C0"/>
                </a:solidFill>
                <a:latin typeface="+mn-lt"/>
                <a:ea typeface="Tahoma" panose="020B0604030504040204" pitchFamily="34" charset="0"/>
                <a:cs typeface="Tahoma" panose="020B0604030504040204" pitchFamily="34" charset="0"/>
              </a:rPr>
              <a:t> and content of education at universities and other higher education institutions …”</a:t>
            </a:r>
          </a:p>
          <a:p>
            <a:endParaRPr lang="it-IT" dirty="0"/>
          </a:p>
        </p:txBody>
      </p:sp>
    </p:spTree>
    <p:extLst>
      <p:ext uri="{BB962C8B-B14F-4D97-AF65-F5344CB8AC3E}">
        <p14:creationId xmlns:p14="http://schemas.microsoft.com/office/powerpoint/2010/main" val="1628898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400" b="1" dirty="0">
                <a:solidFill>
                  <a:srgbClr val="FFFFFF"/>
                </a:solidFill>
                <a:latin typeface="Helvetica" panose="020B0604020202020204" pitchFamily="34" charset="0"/>
              </a:rPr>
              <a:t>OSLO 2003 e AGHEVERAN 2011</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26</a:t>
            </a:fld>
            <a:endParaRPr lang="it-IT" sz="1600" b="1" dirty="0">
              <a:solidFill>
                <a:schemeClr val="bg1"/>
              </a:solidFill>
            </a:endParaRPr>
          </a:p>
        </p:txBody>
      </p:sp>
      <p:sp>
        <p:nvSpPr>
          <p:cNvPr id="2" name="Rettangolo 1"/>
          <p:cNvSpPr/>
          <p:nvPr/>
        </p:nvSpPr>
        <p:spPr>
          <a:xfrm>
            <a:off x="5435879" y="2406387"/>
            <a:ext cx="6756121" cy="369332"/>
          </a:xfrm>
          <a:prstGeom prst="rect">
            <a:avLst/>
          </a:prstGeom>
        </p:spPr>
        <p:txBody>
          <a:bodyPr wrap="square">
            <a:spAutoFit/>
          </a:bodyPr>
          <a:lstStyle/>
          <a:p>
            <a:endParaRPr lang="it-IT" dirty="0">
              <a:latin typeface="+mn-lt"/>
            </a:endParaRPr>
          </a:p>
        </p:txBody>
      </p:sp>
      <p:pic>
        <p:nvPicPr>
          <p:cNvPr id="4" name="Immagine 3"/>
          <p:cNvPicPr>
            <a:picLocks noChangeAspect="1"/>
          </p:cNvPicPr>
          <p:nvPr/>
        </p:nvPicPr>
        <p:blipFill rotWithShape="1">
          <a:blip r:embed="rId5"/>
          <a:srcRect r="80864"/>
          <a:stretch/>
        </p:blipFill>
        <p:spPr>
          <a:xfrm>
            <a:off x="-12191999" y="-1714500"/>
            <a:ext cx="6999214" cy="10287000"/>
          </a:xfrm>
          <a:prstGeom prst="rect">
            <a:avLst/>
          </a:prstGeom>
        </p:spPr>
      </p:pic>
      <p:sp>
        <p:nvSpPr>
          <p:cNvPr id="5" name="Rettangolo 4"/>
          <p:cNvSpPr/>
          <p:nvPr/>
        </p:nvSpPr>
        <p:spPr>
          <a:xfrm>
            <a:off x="2076512" y="931332"/>
            <a:ext cx="8196046" cy="1200329"/>
          </a:xfrm>
          <a:prstGeom prst="rect">
            <a:avLst/>
          </a:prstGeom>
          <a:ln w="38100">
            <a:solidFill>
              <a:srgbClr val="99CCFF"/>
            </a:solidFill>
          </a:ln>
        </p:spPr>
        <p:txBody>
          <a:bodyPr wrap="square">
            <a:spAutoFit/>
          </a:bodyPr>
          <a:lstStyle/>
          <a:p>
            <a:r>
              <a:rPr lang="it-IT" sz="2400" dirty="0">
                <a:solidFill>
                  <a:srgbClr val="3078C0"/>
                </a:solidFill>
                <a:latin typeface="+mn-lt"/>
                <a:ea typeface="Tahoma" panose="020B0604030504040204" pitchFamily="34" charset="0"/>
                <a:cs typeface="Tahoma" panose="020B0604030504040204" pitchFamily="34" charset="0"/>
              </a:rPr>
              <a:t>Nel corso degli anni, si sono tenuti nel contesto di </a:t>
            </a:r>
            <a:r>
              <a:rPr lang="it-IT" sz="2400" b="1" dirty="0">
                <a:solidFill>
                  <a:srgbClr val="FF6600"/>
                </a:solidFill>
                <a:latin typeface="+mn-lt"/>
              </a:rPr>
              <a:t>EHEA (</a:t>
            </a:r>
            <a:r>
              <a:rPr lang="it-IT" sz="2400" b="1" dirty="0" err="1">
                <a:solidFill>
                  <a:srgbClr val="FF6600"/>
                </a:solidFill>
                <a:latin typeface="+mn-lt"/>
              </a:rPr>
              <a:t>European</a:t>
            </a:r>
            <a:r>
              <a:rPr lang="it-IT" sz="2400" b="1" dirty="0">
                <a:solidFill>
                  <a:srgbClr val="FF6600"/>
                </a:solidFill>
                <a:latin typeface="+mn-lt"/>
              </a:rPr>
              <a:t> </a:t>
            </a:r>
            <a:r>
              <a:rPr lang="it-IT" sz="2400" b="1" dirty="0" err="1">
                <a:solidFill>
                  <a:srgbClr val="FF6600"/>
                </a:solidFill>
                <a:latin typeface="+mn-lt"/>
              </a:rPr>
              <a:t>Higher</a:t>
            </a:r>
            <a:r>
              <a:rPr lang="it-IT" sz="2400" b="1" dirty="0">
                <a:solidFill>
                  <a:srgbClr val="FF6600"/>
                </a:solidFill>
                <a:latin typeface="+mn-lt"/>
              </a:rPr>
              <a:t> </a:t>
            </a:r>
            <a:r>
              <a:rPr lang="it-IT" sz="2400" b="1" dirty="0" err="1">
                <a:solidFill>
                  <a:srgbClr val="FF6600"/>
                </a:solidFill>
                <a:latin typeface="+mn-lt"/>
              </a:rPr>
              <a:t>Education</a:t>
            </a:r>
            <a:r>
              <a:rPr lang="it-IT" sz="2400" b="1" dirty="0">
                <a:solidFill>
                  <a:srgbClr val="FF6600"/>
                </a:solidFill>
                <a:latin typeface="+mn-lt"/>
              </a:rPr>
              <a:t> Area)</a:t>
            </a:r>
            <a:r>
              <a:rPr lang="it-IT" sz="2400" dirty="0">
                <a:latin typeface="+mn-lt"/>
              </a:rPr>
              <a:t> </a:t>
            </a:r>
            <a:r>
              <a:rPr lang="it-IT" sz="2400" dirty="0">
                <a:solidFill>
                  <a:srgbClr val="3078C0"/>
                </a:solidFill>
                <a:latin typeface="+mn-lt"/>
                <a:ea typeface="Tahoma" panose="020B0604030504040204" pitchFamily="34" charset="0"/>
                <a:cs typeface="Tahoma" panose="020B0604030504040204" pitchFamily="34" charset="0"/>
              </a:rPr>
              <a:t>numerosi seminari, alcuni riguardanti proprio la partecipazione dello studente.</a:t>
            </a:r>
          </a:p>
        </p:txBody>
      </p:sp>
      <p:sp>
        <p:nvSpPr>
          <p:cNvPr id="6" name="Rettangolo 5"/>
          <p:cNvSpPr/>
          <p:nvPr/>
        </p:nvSpPr>
        <p:spPr>
          <a:xfrm>
            <a:off x="2349966" y="3183523"/>
            <a:ext cx="3306710" cy="1938992"/>
          </a:xfrm>
          <a:prstGeom prst="rect">
            <a:avLst/>
          </a:prstGeom>
          <a:ln w="38100">
            <a:solidFill>
              <a:schemeClr val="accent1">
                <a:lumMod val="60000"/>
                <a:lumOff val="40000"/>
              </a:schemeClr>
            </a:solidFill>
          </a:ln>
        </p:spPr>
        <p:txBody>
          <a:bodyPr wrap="square">
            <a:spAutoFit/>
          </a:bodyPr>
          <a:lstStyle/>
          <a:p>
            <a:pPr marL="0" indent="0" algn="ctr">
              <a:buNone/>
            </a:pPr>
            <a:r>
              <a:rPr lang="en-US" sz="2400" i="1" dirty="0">
                <a:solidFill>
                  <a:srgbClr val="3078C0"/>
                </a:solidFill>
                <a:latin typeface="+mn-lt"/>
                <a:ea typeface="Tahoma" panose="020B0604030504040204" pitchFamily="34" charset="0"/>
                <a:cs typeface="Tahoma" panose="020B0604030504040204" pitchFamily="34" charset="0"/>
              </a:rPr>
              <a:t>“Student Participation in Governance in Higher Education”</a:t>
            </a:r>
          </a:p>
          <a:p>
            <a:pPr marL="0" indent="0" algn="ctr">
              <a:buNone/>
            </a:pPr>
            <a:r>
              <a:rPr lang="en-US" sz="2400" dirty="0">
                <a:solidFill>
                  <a:srgbClr val="FF6600"/>
                </a:solidFill>
                <a:latin typeface="+mn-lt"/>
              </a:rPr>
              <a:t>Oslo</a:t>
            </a:r>
            <a:r>
              <a:rPr lang="en-US" sz="2400" dirty="0">
                <a:solidFill>
                  <a:srgbClr val="3078C0"/>
                </a:solidFill>
                <a:latin typeface="+mn-lt"/>
                <a:ea typeface="Tahoma" panose="020B0604030504040204" pitchFamily="34" charset="0"/>
                <a:cs typeface="Tahoma" panose="020B0604030504040204" pitchFamily="34" charset="0"/>
              </a:rPr>
              <a:t>, Norway</a:t>
            </a:r>
          </a:p>
          <a:p>
            <a:pPr marL="0" indent="0" algn="ctr">
              <a:buNone/>
            </a:pPr>
            <a:r>
              <a:rPr lang="en-US" sz="2400" dirty="0">
                <a:solidFill>
                  <a:srgbClr val="3078C0"/>
                </a:solidFill>
                <a:latin typeface="+mn-lt"/>
                <a:ea typeface="Tahoma" panose="020B0604030504040204" pitchFamily="34" charset="0"/>
                <a:cs typeface="Tahoma" panose="020B0604030504040204" pitchFamily="34" charset="0"/>
              </a:rPr>
              <a:t>12/14 of June </a:t>
            </a:r>
            <a:r>
              <a:rPr lang="en-US" sz="2400" dirty="0">
                <a:solidFill>
                  <a:srgbClr val="FF6600"/>
                </a:solidFill>
                <a:latin typeface="+mn-lt"/>
              </a:rPr>
              <a:t>2003</a:t>
            </a:r>
          </a:p>
        </p:txBody>
      </p:sp>
      <p:sp>
        <p:nvSpPr>
          <p:cNvPr id="7" name="Rettangolo 6"/>
          <p:cNvSpPr/>
          <p:nvPr/>
        </p:nvSpPr>
        <p:spPr>
          <a:xfrm>
            <a:off x="7018695" y="3183523"/>
            <a:ext cx="3103927" cy="1938992"/>
          </a:xfrm>
          <a:prstGeom prst="rect">
            <a:avLst/>
          </a:prstGeom>
          <a:ln w="38100">
            <a:solidFill>
              <a:schemeClr val="accent1">
                <a:lumMod val="60000"/>
                <a:lumOff val="40000"/>
              </a:schemeClr>
            </a:solidFill>
          </a:ln>
        </p:spPr>
        <p:txBody>
          <a:bodyPr wrap="square">
            <a:spAutoFit/>
          </a:bodyPr>
          <a:lstStyle/>
          <a:p>
            <a:pPr algn="ctr"/>
            <a:r>
              <a:rPr lang="en-US" sz="2400" i="1" dirty="0">
                <a:solidFill>
                  <a:srgbClr val="3078C0"/>
                </a:solidFill>
                <a:latin typeface="+mn-lt"/>
                <a:ea typeface="Tahoma" panose="020B0604030504040204" pitchFamily="34" charset="0"/>
                <a:cs typeface="Tahoma" panose="020B0604030504040204" pitchFamily="34" charset="0"/>
              </a:rPr>
              <a:t>“Student Participation in Higher Education Governance”</a:t>
            </a:r>
          </a:p>
          <a:p>
            <a:pPr marL="0" indent="0" algn="ctr">
              <a:buNone/>
            </a:pPr>
            <a:r>
              <a:rPr lang="en-US" sz="2400" dirty="0" err="1">
                <a:solidFill>
                  <a:srgbClr val="FF6600"/>
                </a:solidFill>
                <a:latin typeface="+mn-lt"/>
              </a:rPr>
              <a:t>Agheveran</a:t>
            </a:r>
            <a:r>
              <a:rPr lang="en-US" sz="2400" dirty="0">
                <a:solidFill>
                  <a:srgbClr val="3078C0"/>
                </a:solidFill>
                <a:latin typeface="+mn-lt"/>
                <a:ea typeface="Tahoma" panose="020B0604030504040204" pitchFamily="34" charset="0"/>
                <a:cs typeface="Tahoma" panose="020B0604030504040204" pitchFamily="34" charset="0"/>
              </a:rPr>
              <a:t>, Armenia, 8-9 December </a:t>
            </a:r>
            <a:r>
              <a:rPr lang="en-US" sz="2400" dirty="0">
                <a:solidFill>
                  <a:srgbClr val="FF6600"/>
                </a:solidFill>
                <a:latin typeface="+mn-lt"/>
              </a:rPr>
              <a:t>2011</a:t>
            </a:r>
          </a:p>
        </p:txBody>
      </p:sp>
      <p:cxnSp>
        <p:nvCxnSpPr>
          <p:cNvPr id="12" name="Connettore 2 11"/>
          <p:cNvCxnSpPr/>
          <p:nvPr/>
        </p:nvCxnSpPr>
        <p:spPr>
          <a:xfrm>
            <a:off x="7018695" y="2255493"/>
            <a:ext cx="889232" cy="8652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a:off x="4632072" y="2255493"/>
            <a:ext cx="1034643" cy="7949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889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200" b="1" dirty="0">
                <a:solidFill>
                  <a:srgbClr val="FFFFFF"/>
                </a:solidFill>
              </a:rPr>
              <a:t>IN ITALIA</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27</a:t>
            </a:fld>
            <a:endParaRPr lang="it-IT" sz="1600" b="1" dirty="0">
              <a:solidFill>
                <a:schemeClr val="bg1"/>
              </a:solidFill>
            </a:endParaRPr>
          </a:p>
        </p:txBody>
      </p:sp>
      <p:sp>
        <p:nvSpPr>
          <p:cNvPr id="2" name="Rettangolo 1"/>
          <p:cNvSpPr/>
          <p:nvPr/>
        </p:nvSpPr>
        <p:spPr>
          <a:xfrm>
            <a:off x="5435879" y="2406387"/>
            <a:ext cx="6756121" cy="369332"/>
          </a:xfrm>
          <a:prstGeom prst="rect">
            <a:avLst/>
          </a:prstGeom>
        </p:spPr>
        <p:txBody>
          <a:bodyPr wrap="square">
            <a:spAutoFit/>
          </a:bodyPr>
          <a:lstStyle/>
          <a:p>
            <a:endParaRPr lang="it-IT" dirty="0">
              <a:latin typeface="+mn-lt"/>
            </a:endParaRPr>
          </a:p>
        </p:txBody>
      </p:sp>
      <p:pic>
        <p:nvPicPr>
          <p:cNvPr id="4" name="Immagine 3"/>
          <p:cNvPicPr>
            <a:picLocks noChangeAspect="1"/>
          </p:cNvPicPr>
          <p:nvPr/>
        </p:nvPicPr>
        <p:blipFill rotWithShape="1">
          <a:blip r:embed="rId5"/>
          <a:srcRect r="80864"/>
          <a:stretch/>
        </p:blipFill>
        <p:spPr>
          <a:xfrm>
            <a:off x="-12191999" y="-1714500"/>
            <a:ext cx="6999214" cy="10287000"/>
          </a:xfrm>
          <a:prstGeom prst="rect">
            <a:avLst/>
          </a:prstGeom>
        </p:spPr>
      </p:pic>
      <p:sp>
        <p:nvSpPr>
          <p:cNvPr id="8" name="Rettangolo 7"/>
          <p:cNvSpPr/>
          <p:nvPr/>
        </p:nvSpPr>
        <p:spPr>
          <a:xfrm>
            <a:off x="631031" y="572770"/>
            <a:ext cx="4695978" cy="5632311"/>
          </a:xfrm>
          <a:prstGeom prst="rect">
            <a:avLst/>
          </a:prstGeom>
        </p:spPr>
        <p:txBody>
          <a:bodyPr wrap="square">
            <a:spAutoFit/>
          </a:bodyPr>
          <a:lstStyle/>
          <a:p>
            <a:pPr marL="0" indent="0">
              <a:buNone/>
            </a:pPr>
            <a:r>
              <a:rPr lang="it-IT" sz="2400" dirty="0">
                <a:solidFill>
                  <a:srgbClr val="3078C0"/>
                </a:solidFill>
                <a:latin typeface="+mn-lt"/>
                <a:ea typeface="Tahoma" panose="020B0604030504040204" pitchFamily="34" charset="0"/>
                <a:cs typeface="Tahoma" panose="020B0604030504040204" pitchFamily="34" charset="0"/>
              </a:rPr>
              <a:t>In </a:t>
            </a:r>
            <a:r>
              <a:rPr lang="it-IT" sz="2400" b="1" dirty="0">
                <a:solidFill>
                  <a:srgbClr val="FF6600"/>
                </a:solidFill>
                <a:latin typeface="+mn-lt"/>
              </a:rPr>
              <a:t>Italia</a:t>
            </a:r>
            <a:r>
              <a:rPr lang="it-IT" sz="2400" dirty="0">
                <a:latin typeface="+mn-lt"/>
              </a:rPr>
              <a:t> </a:t>
            </a:r>
            <a:r>
              <a:rPr lang="it-IT" sz="2400" dirty="0">
                <a:solidFill>
                  <a:srgbClr val="3078C0"/>
                </a:solidFill>
                <a:latin typeface="+mn-lt"/>
                <a:ea typeface="Tahoma" panose="020B0604030504040204" pitchFamily="34" charset="0"/>
                <a:cs typeface="Tahoma" panose="020B0604030504040204" pitchFamily="34" charset="0"/>
              </a:rPr>
              <a:t>la legge stabilisce le modalità attraverso cui lo studente partecipa nelle università statali.</a:t>
            </a:r>
          </a:p>
          <a:p>
            <a:pPr marL="0" indent="0">
              <a:buNone/>
            </a:pPr>
            <a:endParaRPr lang="it-IT" sz="2400" dirty="0">
              <a:latin typeface="+mn-lt"/>
            </a:endParaRPr>
          </a:p>
          <a:p>
            <a:pPr marL="0" indent="0">
              <a:buNone/>
            </a:pPr>
            <a:r>
              <a:rPr lang="it-IT" sz="2400" dirty="0">
                <a:solidFill>
                  <a:srgbClr val="3078C0"/>
                </a:solidFill>
                <a:latin typeface="+mn-lt"/>
                <a:ea typeface="Tahoma" panose="020B0604030504040204" pitchFamily="34" charset="0"/>
                <a:cs typeface="Tahoma" panose="020B0604030504040204" pitchFamily="34" charset="0"/>
              </a:rPr>
              <a:t>La </a:t>
            </a:r>
            <a:r>
              <a:rPr lang="it-IT" sz="2400" b="1" dirty="0">
                <a:solidFill>
                  <a:srgbClr val="FF6600"/>
                </a:solidFill>
                <a:latin typeface="+mn-lt"/>
              </a:rPr>
              <a:t>Legge n. 240/2010</a:t>
            </a:r>
            <a:r>
              <a:rPr lang="it-IT" sz="2400" dirty="0">
                <a:latin typeface="+mn-lt"/>
              </a:rPr>
              <a:t> </a:t>
            </a:r>
            <a:r>
              <a:rPr lang="it-IT" sz="2400" dirty="0">
                <a:solidFill>
                  <a:srgbClr val="3078C0"/>
                </a:solidFill>
                <a:latin typeface="+mn-lt"/>
                <a:ea typeface="Tahoma" panose="020B0604030504040204" pitchFamily="34" charset="0"/>
                <a:cs typeface="Tahoma" panose="020B0604030504040204" pitchFamily="34" charset="0"/>
              </a:rPr>
              <a:t>(legge Gelmini) stabilisce quali sono le sedi in cui è prevista una </a:t>
            </a:r>
            <a:r>
              <a:rPr lang="it-IT" sz="2400" b="1" dirty="0">
                <a:solidFill>
                  <a:srgbClr val="FF6600"/>
                </a:solidFill>
                <a:latin typeface="+mn-lt"/>
              </a:rPr>
              <a:t>rappresentanza studentesca</a:t>
            </a:r>
            <a:r>
              <a:rPr lang="it-IT" sz="2400" dirty="0">
                <a:latin typeface="+mn-lt"/>
              </a:rPr>
              <a:t> </a:t>
            </a:r>
            <a:r>
              <a:rPr lang="it-IT" sz="2400" dirty="0">
                <a:solidFill>
                  <a:srgbClr val="3078C0"/>
                </a:solidFill>
                <a:latin typeface="+mn-lt"/>
                <a:ea typeface="Tahoma" panose="020B0604030504040204" pitchFamily="34" charset="0"/>
                <a:cs typeface="Tahoma" panose="020B0604030504040204" pitchFamily="34" charset="0"/>
              </a:rPr>
              <a:t>e le modalità attraverso cui i rappresentanti degli studenti sono eletti.</a:t>
            </a:r>
          </a:p>
          <a:p>
            <a:pPr marL="0" indent="0">
              <a:buNone/>
            </a:pPr>
            <a:endParaRPr lang="it-IT" sz="2400" dirty="0">
              <a:solidFill>
                <a:srgbClr val="3078C0"/>
              </a:solidFill>
              <a:latin typeface="+mn-lt"/>
              <a:ea typeface="Tahoma" panose="020B0604030504040204" pitchFamily="34" charset="0"/>
              <a:cs typeface="Tahoma" panose="020B0604030504040204" pitchFamily="34" charset="0"/>
            </a:endParaRPr>
          </a:p>
          <a:p>
            <a:pPr marL="0" indent="0">
              <a:buNone/>
            </a:pPr>
            <a:r>
              <a:rPr lang="it-IT" sz="2400" dirty="0">
                <a:solidFill>
                  <a:srgbClr val="3078C0"/>
                </a:solidFill>
                <a:latin typeface="+mn-lt"/>
                <a:ea typeface="Tahoma" panose="020B0604030504040204" pitchFamily="34" charset="0"/>
                <a:cs typeface="Tahoma" panose="020B0604030504040204" pitchFamily="34" charset="0"/>
              </a:rPr>
              <a:t>La legge Gelmini non si applica, in materia di rappresentanza studentesca, alle università non statali.</a:t>
            </a:r>
          </a:p>
        </p:txBody>
      </p:sp>
      <p:pic>
        <p:nvPicPr>
          <p:cNvPr id="5" name="Immagine 4"/>
          <p:cNvPicPr>
            <a:picLocks noChangeAspect="1"/>
          </p:cNvPicPr>
          <p:nvPr/>
        </p:nvPicPr>
        <p:blipFill>
          <a:blip r:embed="rId6"/>
          <a:stretch>
            <a:fillRect/>
          </a:stretch>
        </p:blipFill>
        <p:spPr>
          <a:xfrm>
            <a:off x="5815235" y="493671"/>
            <a:ext cx="5997408" cy="5815668"/>
          </a:xfrm>
          <a:prstGeom prst="rect">
            <a:avLst/>
          </a:prstGeom>
        </p:spPr>
      </p:pic>
    </p:spTree>
    <p:extLst>
      <p:ext uri="{BB962C8B-B14F-4D97-AF65-F5344CB8AC3E}">
        <p14:creationId xmlns:p14="http://schemas.microsoft.com/office/powerpoint/2010/main" val="3444297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800" b="1" dirty="0">
                <a:solidFill>
                  <a:srgbClr val="FFFFFF"/>
                </a:solidFill>
              </a:rPr>
              <a:t>RAPPRESENTANZA STUDENTESCA</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28</a:t>
            </a:fld>
            <a:endParaRPr lang="it-IT" sz="1600" b="1" dirty="0">
              <a:solidFill>
                <a:schemeClr val="bg1"/>
              </a:solidFill>
            </a:endParaRPr>
          </a:p>
        </p:txBody>
      </p:sp>
      <p:sp>
        <p:nvSpPr>
          <p:cNvPr id="2" name="Rettangolo 1"/>
          <p:cNvSpPr/>
          <p:nvPr/>
        </p:nvSpPr>
        <p:spPr>
          <a:xfrm>
            <a:off x="5435879" y="2406387"/>
            <a:ext cx="6756121" cy="369332"/>
          </a:xfrm>
          <a:prstGeom prst="rect">
            <a:avLst/>
          </a:prstGeom>
        </p:spPr>
        <p:txBody>
          <a:bodyPr wrap="square">
            <a:spAutoFit/>
          </a:bodyPr>
          <a:lstStyle/>
          <a:p>
            <a:endParaRPr lang="it-IT" dirty="0">
              <a:latin typeface="+mn-lt"/>
            </a:endParaRPr>
          </a:p>
        </p:txBody>
      </p:sp>
      <p:sp>
        <p:nvSpPr>
          <p:cNvPr id="5" name="Rettangolo 4"/>
          <p:cNvSpPr/>
          <p:nvPr/>
        </p:nvSpPr>
        <p:spPr>
          <a:xfrm>
            <a:off x="5435879" y="514926"/>
            <a:ext cx="6504867" cy="3170099"/>
          </a:xfrm>
          <a:prstGeom prst="rect">
            <a:avLst/>
          </a:prstGeom>
        </p:spPr>
        <p:txBody>
          <a:bodyPr wrap="square">
            <a:spAutoFit/>
          </a:bodyPr>
          <a:lstStyle/>
          <a:p>
            <a:pPr marL="0" indent="0">
              <a:buNone/>
            </a:pPr>
            <a:r>
              <a:rPr lang="it-IT" sz="2000" dirty="0">
                <a:solidFill>
                  <a:srgbClr val="3078C0"/>
                </a:solidFill>
                <a:latin typeface="+mn-lt"/>
                <a:ea typeface="Tahoma" panose="020B0604030504040204" pitchFamily="34" charset="0"/>
                <a:cs typeface="Tahoma" panose="020B0604030504040204" pitchFamily="34" charset="0"/>
              </a:rPr>
              <a:t>La Legge N. 240/2010 prevede la </a:t>
            </a:r>
            <a:r>
              <a:rPr lang="it-IT" sz="2000" b="1" dirty="0">
                <a:solidFill>
                  <a:srgbClr val="FF6600"/>
                </a:solidFill>
                <a:latin typeface="+mn-lt"/>
              </a:rPr>
              <a:t>presenza obbligatoria </a:t>
            </a:r>
            <a:r>
              <a:rPr lang="it-IT" sz="2000" dirty="0">
                <a:solidFill>
                  <a:srgbClr val="3078C0"/>
                </a:solidFill>
                <a:latin typeface="+mn-lt"/>
                <a:ea typeface="Tahoma" panose="020B0604030504040204" pitchFamily="34" charset="0"/>
                <a:cs typeface="Tahoma" panose="020B0604030504040204" pitchFamily="34" charset="0"/>
              </a:rPr>
              <a:t>di una rappresentanza studentesca elettiva in:</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Senato Accademico;</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Consiglio di Amministrazione;</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Nucleo di Valutazione;</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Commissioni Paritetiche Docenti Studenti;</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Strutture di raccordo (scuole, facoltà, ecc.).</a:t>
            </a:r>
          </a:p>
          <a:p>
            <a:pPr marL="0" indent="0">
              <a:buNone/>
            </a:pPr>
            <a:r>
              <a:rPr lang="it-IT" sz="2000" dirty="0">
                <a:solidFill>
                  <a:srgbClr val="3078C0"/>
                </a:solidFill>
                <a:latin typeface="+mn-lt"/>
                <a:ea typeface="Tahoma" panose="020B0604030504040204" pitchFamily="34" charset="0"/>
                <a:cs typeface="Tahoma" panose="020B0604030504040204" pitchFamily="34" charset="0"/>
              </a:rPr>
              <a:t>Le Commissioni Paritetiche, istituite presso ogni dipartimento/struttura di raccordo, devono essere composte in egual numero da docenti e studenti.</a:t>
            </a:r>
          </a:p>
        </p:txBody>
      </p:sp>
      <p:pic>
        <p:nvPicPr>
          <p:cNvPr id="7" name="Immagine 6"/>
          <p:cNvPicPr>
            <a:picLocks noChangeAspect="1"/>
          </p:cNvPicPr>
          <p:nvPr/>
        </p:nvPicPr>
        <p:blipFill>
          <a:blip r:embed="rId5"/>
          <a:stretch>
            <a:fillRect/>
          </a:stretch>
        </p:blipFill>
        <p:spPr>
          <a:xfrm>
            <a:off x="1" y="551935"/>
            <a:ext cx="5374505" cy="5185925"/>
          </a:xfrm>
          <a:prstGeom prst="rect">
            <a:avLst/>
          </a:prstGeom>
        </p:spPr>
      </p:pic>
      <p:sp>
        <p:nvSpPr>
          <p:cNvPr id="12" name="Rettangolo 11"/>
          <p:cNvSpPr/>
          <p:nvPr/>
        </p:nvSpPr>
        <p:spPr>
          <a:xfrm>
            <a:off x="5435879" y="3607124"/>
            <a:ext cx="6756121" cy="2862322"/>
          </a:xfrm>
          <a:prstGeom prst="rect">
            <a:avLst/>
          </a:prstGeom>
        </p:spPr>
        <p:txBody>
          <a:bodyPr wrap="square">
            <a:spAutoFit/>
          </a:bodyPr>
          <a:lstStyle/>
          <a:p>
            <a:r>
              <a:rPr lang="it-IT" sz="2000" b="1" dirty="0">
                <a:solidFill>
                  <a:srgbClr val="FF6600"/>
                </a:solidFill>
                <a:latin typeface="+mn-lt"/>
              </a:rPr>
              <a:t>Non</a:t>
            </a:r>
            <a:r>
              <a:rPr lang="it-IT" sz="2000" dirty="0">
                <a:latin typeface="+mn-lt"/>
              </a:rPr>
              <a:t> </a:t>
            </a:r>
            <a:r>
              <a:rPr lang="it-IT" sz="2000" dirty="0">
                <a:solidFill>
                  <a:srgbClr val="3078C0"/>
                </a:solidFill>
                <a:latin typeface="+mn-lt"/>
                <a:ea typeface="Tahoma" panose="020B0604030504040204" pitchFamily="34" charset="0"/>
                <a:cs typeface="Tahoma" panose="020B0604030504040204" pitchFamily="34" charset="0"/>
              </a:rPr>
              <a:t>è</a:t>
            </a:r>
            <a:r>
              <a:rPr lang="it-IT" sz="2000" dirty="0">
                <a:latin typeface="+mn-lt"/>
              </a:rPr>
              <a:t> </a:t>
            </a:r>
            <a:r>
              <a:rPr lang="it-IT" sz="2000" b="1" dirty="0">
                <a:solidFill>
                  <a:srgbClr val="FF6600"/>
                </a:solidFill>
                <a:latin typeface="+mn-lt"/>
              </a:rPr>
              <a:t>prevista</a:t>
            </a:r>
            <a:r>
              <a:rPr lang="it-IT" sz="2000" dirty="0">
                <a:latin typeface="+mn-lt"/>
              </a:rPr>
              <a:t> </a:t>
            </a:r>
            <a:r>
              <a:rPr lang="it-IT" sz="2000" dirty="0">
                <a:solidFill>
                  <a:srgbClr val="3078C0"/>
                </a:solidFill>
                <a:latin typeface="+mn-lt"/>
                <a:ea typeface="Tahoma" panose="020B0604030504040204" pitchFamily="34" charset="0"/>
                <a:cs typeface="Tahoma" panose="020B0604030504040204" pitchFamily="34" charset="0"/>
              </a:rPr>
              <a:t>(</a:t>
            </a:r>
            <a:r>
              <a:rPr lang="it-IT" sz="2000" b="1" dirty="0">
                <a:solidFill>
                  <a:srgbClr val="FF6600"/>
                </a:solidFill>
                <a:latin typeface="+mn-lt"/>
              </a:rPr>
              <a:t>ma non esclusa</a:t>
            </a:r>
            <a:r>
              <a:rPr lang="it-IT" sz="2000" dirty="0">
                <a:solidFill>
                  <a:srgbClr val="3078C0"/>
                </a:solidFill>
                <a:latin typeface="+mn-lt"/>
                <a:ea typeface="Tahoma" panose="020B0604030504040204" pitchFamily="34" charset="0"/>
                <a:cs typeface="Tahoma" panose="020B0604030504040204" pitchFamily="34" charset="0"/>
              </a:rPr>
              <a:t>) dalla legge una rappresentanza studentesca in:</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Presidio della Qualità;</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Consigli di Dipartimento;</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Consigli di Corso di Studio (struttura non prevista dalla L. n. 240/2010).</a:t>
            </a:r>
          </a:p>
          <a:p>
            <a:r>
              <a:rPr lang="it-IT" sz="2000" dirty="0">
                <a:solidFill>
                  <a:srgbClr val="3078C0"/>
                </a:solidFill>
                <a:latin typeface="+mn-lt"/>
                <a:ea typeface="Tahoma" panose="020B0604030504040204" pitchFamily="34" charset="0"/>
                <a:cs typeface="Tahoma" panose="020B0604030504040204" pitchFamily="34" charset="0"/>
              </a:rPr>
              <a:t>Il documento AVA inoltre suggerisce caldamente la presenza di almeno uno studente in ogni Commissione di Assicurazione della Qualità del Corso di Studio (CAQ-CdS)</a:t>
            </a:r>
          </a:p>
        </p:txBody>
      </p:sp>
    </p:spTree>
    <p:extLst>
      <p:ext uri="{BB962C8B-B14F-4D97-AF65-F5344CB8AC3E}">
        <p14:creationId xmlns:p14="http://schemas.microsoft.com/office/powerpoint/2010/main" val="2785552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800" b="1" dirty="0">
                <a:solidFill>
                  <a:srgbClr val="FFFFFF"/>
                </a:solidFill>
              </a:rPr>
              <a:t>L’ACCREDITAMENTO PERIODICO</a:t>
            </a:r>
          </a:p>
        </p:txBody>
      </p:sp>
      <p:sp>
        <p:nvSpPr>
          <p:cNvPr id="13" name="Rettangolo 12"/>
          <p:cNvSpPr/>
          <p:nvPr/>
        </p:nvSpPr>
        <p:spPr>
          <a:xfrm>
            <a:off x="2281881" y="1215062"/>
            <a:ext cx="7166920" cy="3970318"/>
          </a:xfrm>
          <a:prstGeom prst="rect">
            <a:avLst/>
          </a:prstGeom>
        </p:spPr>
        <p:txBody>
          <a:bodyPr wrap="square">
            <a:spAutoFit/>
          </a:bodyPr>
          <a:lstStyle/>
          <a:p>
            <a:r>
              <a:rPr lang="it-IT" sz="2800" dirty="0">
                <a:solidFill>
                  <a:srgbClr val="3078C0"/>
                </a:solidFill>
                <a:latin typeface="+mn-lt"/>
                <a:ea typeface="Tahoma" panose="020B0604030504040204" pitchFamily="34" charset="0"/>
                <a:cs typeface="Tahoma" panose="020B0604030504040204" pitchFamily="34" charset="0"/>
              </a:rPr>
              <a:t>L’</a:t>
            </a:r>
            <a:r>
              <a:rPr lang="it-IT" sz="2800" b="1" dirty="0">
                <a:solidFill>
                  <a:srgbClr val="FF6600"/>
                </a:solidFill>
                <a:latin typeface="+mn-lt"/>
                <a:ea typeface="Tahoma" panose="020B0604030504040204" pitchFamily="34" charset="0"/>
                <a:cs typeface="Tahoma" panose="020B0604030504040204" pitchFamily="34" charset="0"/>
              </a:rPr>
              <a:t>Accreditamento periodico </a:t>
            </a:r>
            <a:r>
              <a:rPr lang="it-IT" sz="2800" dirty="0">
                <a:solidFill>
                  <a:srgbClr val="3078C0"/>
                </a:solidFill>
                <a:latin typeface="+mn-lt"/>
                <a:ea typeface="Tahoma" panose="020B0604030504040204" pitchFamily="34" charset="0"/>
                <a:cs typeface="Tahoma" panose="020B0604030504040204" pitchFamily="34" charset="0"/>
              </a:rPr>
              <a:t>della Sede e dei Corsi di Studio è la </a:t>
            </a:r>
            <a:r>
              <a:rPr lang="it-IT" sz="2800" b="1" dirty="0">
                <a:solidFill>
                  <a:srgbClr val="FF6600"/>
                </a:solidFill>
                <a:latin typeface="+mn-lt"/>
                <a:ea typeface="Tahoma" panose="020B0604030504040204" pitchFamily="34" charset="0"/>
                <a:cs typeface="Tahoma" panose="020B0604030504040204" pitchFamily="34" charset="0"/>
              </a:rPr>
              <a:t>verifica</a:t>
            </a:r>
            <a:r>
              <a:rPr lang="it-IT" sz="2800" dirty="0">
                <a:solidFill>
                  <a:srgbClr val="3078C0"/>
                </a:solidFill>
                <a:latin typeface="+mn-lt"/>
                <a:ea typeface="Tahoma" panose="020B0604030504040204" pitchFamily="34" charset="0"/>
                <a:cs typeface="Tahoma" panose="020B0604030504040204" pitchFamily="34" charset="0"/>
              </a:rPr>
              <a:t>, da parte delle Commissioni di Esperti di Valutazione (</a:t>
            </a:r>
            <a:r>
              <a:rPr lang="it-IT" sz="2800" b="1" dirty="0">
                <a:solidFill>
                  <a:srgbClr val="FF6600"/>
                </a:solidFill>
                <a:latin typeface="+mn-lt"/>
                <a:ea typeface="Tahoma" panose="020B0604030504040204" pitchFamily="34" charset="0"/>
                <a:cs typeface="Tahoma" panose="020B0604030504040204" pitchFamily="34" charset="0"/>
              </a:rPr>
              <a:t>CEV</a:t>
            </a:r>
            <a:r>
              <a:rPr lang="it-IT" sz="2800" dirty="0">
                <a:solidFill>
                  <a:srgbClr val="3078C0"/>
                </a:solidFill>
                <a:latin typeface="+mn-lt"/>
                <a:ea typeface="Tahoma" panose="020B0604030504040204" pitchFamily="34" charset="0"/>
                <a:cs typeface="Tahoma" panose="020B0604030504040204" pitchFamily="34" charset="0"/>
              </a:rPr>
              <a:t>) dell’ANVUR, con cadenza almeno quinquennale per le sedi e almeno triennale per i Corsi di Studio, dei </a:t>
            </a:r>
            <a:r>
              <a:rPr lang="it-IT" sz="2800" b="1" dirty="0">
                <a:solidFill>
                  <a:srgbClr val="FF6600"/>
                </a:solidFill>
                <a:latin typeface="+mn-lt"/>
                <a:ea typeface="Tahoma" panose="020B0604030504040204" pitchFamily="34" charset="0"/>
                <a:cs typeface="Tahoma" panose="020B0604030504040204" pitchFamily="34" charset="0"/>
              </a:rPr>
              <a:t>requisiti</a:t>
            </a:r>
            <a:r>
              <a:rPr lang="it-IT" sz="2800" dirty="0">
                <a:solidFill>
                  <a:srgbClr val="3078C0"/>
                </a:solidFill>
                <a:latin typeface="+mn-lt"/>
                <a:ea typeface="Tahoma" panose="020B0604030504040204" pitchFamily="34" charset="0"/>
                <a:cs typeface="Tahoma" panose="020B0604030504040204" pitchFamily="34" charset="0"/>
              </a:rPr>
              <a:t> previsti dal DM 47/2013 e successive modifiche per il sistema di Assicurazione della Qualità (AQ), in particolare i </a:t>
            </a:r>
            <a:r>
              <a:rPr lang="it-IT" sz="2800" b="1" dirty="0">
                <a:solidFill>
                  <a:srgbClr val="FF6600"/>
                </a:solidFill>
                <a:latin typeface="+mn-lt"/>
                <a:ea typeface="Tahoma" panose="020B0604030504040204" pitchFamily="34" charset="0"/>
                <a:cs typeface="Tahoma" panose="020B0604030504040204" pitchFamily="34" charset="0"/>
              </a:rPr>
              <a:t>sette requisiti AQ1 </a:t>
            </a:r>
            <a:r>
              <a:rPr lang="it-IT" sz="2800" b="1" dirty="0">
                <a:solidFill>
                  <a:srgbClr val="FF6600"/>
                </a:solidFill>
                <a:latin typeface="+mn-lt"/>
                <a:ea typeface="Tahoma" panose="020B0604030504040204" pitchFamily="34" charset="0"/>
                <a:cs typeface="Tahoma" panose="020B0604030504040204" pitchFamily="34" charset="0"/>
                <a:sym typeface="Wingdings" panose="05000000000000000000" pitchFamily="2" charset="2"/>
              </a:rPr>
              <a:t> AQ7</a:t>
            </a:r>
            <a:endParaRPr lang="it-IT" sz="2800" b="1" dirty="0">
              <a:solidFill>
                <a:srgbClr val="FF6600"/>
              </a:solidFill>
              <a:latin typeface="+mn-lt"/>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29</a:t>
            </a:fld>
            <a:endParaRPr lang="it-IT" sz="1600" b="1" dirty="0">
              <a:solidFill>
                <a:schemeClr val="bg1"/>
              </a:solidFill>
            </a:endParaRPr>
          </a:p>
        </p:txBody>
      </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Tree>
    <p:extLst>
      <p:ext uri="{BB962C8B-B14F-4D97-AF65-F5344CB8AC3E}">
        <p14:creationId xmlns:p14="http://schemas.microsoft.com/office/powerpoint/2010/main" val="138780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COS’È LA QUALITÀ?</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3</a:t>
            </a:fld>
            <a:endParaRPr lang="it-IT" sz="1600" b="1" dirty="0">
              <a:solidFill>
                <a:schemeClr val="bg1"/>
              </a:solidFill>
            </a:endParaRPr>
          </a:p>
        </p:txBody>
      </p:sp>
      <p:sp>
        <p:nvSpPr>
          <p:cNvPr id="2" name="Rettangolo 1"/>
          <p:cNvSpPr/>
          <p:nvPr/>
        </p:nvSpPr>
        <p:spPr>
          <a:xfrm>
            <a:off x="400691" y="593124"/>
            <a:ext cx="11420605" cy="3046988"/>
          </a:xfrm>
          <a:prstGeom prst="rect">
            <a:avLst/>
          </a:prstGeom>
        </p:spPr>
        <p:txBody>
          <a:bodyPr wrap="square">
            <a:spAutoFit/>
          </a:bodyPr>
          <a:lstStyle/>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p:txBody>
      </p:sp>
      <p:sp>
        <p:nvSpPr>
          <p:cNvPr id="4" name="Rettangolo 3"/>
          <p:cNvSpPr/>
          <p:nvPr/>
        </p:nvSpPr>
        <p:spPr>
          <a:xfrm>
            <a:off x="1125809" y="505363"/>
            <a:ext cx="10920011" cy="5216813"/>
          </a:xfrm>
          <a:prstGeom prst="rect">
            <a:avLst/>
          </a:prstGeom>
          <a:ln w="38100">
            <a:solidFill>
              <a:srgbClr val="99CCFF"/>
            </a:solidFill>
          </a:ln>
        </p:spPr>
        <p:txBody>
          <a:bodyPr wrap="square">
            <a:spAutoFit/>
          </a:bodyPr>
          <a:lstStyle/>
          <a:p>
            <a:pPr>
              <a:spcBef>
                <a:spcPts val="600"/>
              </a:spcBef>
            </a:pPr>
            <a:r>
              <a:rPr lang="it-IT" sz="2800" dirty="0">
                <a:solidFill>
                  <a:srgbClr val="3078C0"/>
                </a:solidFill>
                <a:latin typeface="+mn-lt"/>
                <a:ea typeface="Tahoma" panose="020B0604030504040204" pitchFamily="34" charset="0"/>
                <a:cs typeface="Tahoma" panose="020B0604030504040204" pitchFamily="34" charset="0"/>
              </a:rPr>
              <a:t>In generale:</a:t>
            </a:r>
          </a:p>
          <a:p>
            <a:pPr marL="457200" indent="-457200">
              <a:spcBef>
                <a:spcPts val="600"/>
              </a:spcBef>
              <a:buFont typeface="Arial" panose="020B0604020202020204" pitchFamily="34" charset="0"/>
              <a:buChar char="•"/>
            </a:pPr>
            <a:r>
              <a:rPr lang="it-IT" sz="2800" dirty="0">
                <a:solidFill>
                  <a:srgbClr val="3078C0"/>
                </a:solidFill>
                <a:latin typeface="+mn-lt"/>
                <a:ea typeface="Tahoma" panose="020B0604030504040204" pitchFamily="34" charset="0"/>
                <a:cs typeface="Tahoma" panose="020B0604030504040204" pitchFamily="34" charset="0"/>
              </a:rPr>
              <a:t>non esiste una definizione univoca di «</a:t>
            </a:r>
            <a:r>
              <a:rPr lang="it-IT" sz="2800" b="1" dirty="0">
                <a:solidFill>
                  <a:srgbClr val="FF6600"/>
                </a:solidFill>
                <a:latin typeface="+mn-lt"/>
              </a:rPr>
              <a:t>qualità</a:t>
            </a:r>
            <a:r>
              <a:rPr lang="it-IT" sz="2800" dirty="0">
                <a:solidFill>
                  <a:srgbClr val="3078C0"/>
                </a:solidFill>
                <a:latin typeface="+mn-lt"/>
                <a:ea typeface="Tahoma" panose="020B0604030504040204" pitchFamily="34" charset="0"/>
                <a:cs typeface="Tahoma" panose="020B0604030504040204" pitchFamily="34" charset="0"/>
              </a:rPr>
              <a:t>»: dipende, per esempio, se  è riferita a un servizio, oppure a un bene, materiale o immateriale;</a:t>
            </a:r>
          </a:p>
          <a:p>
            <a:pPr marL="457200" indent="-457200">
              <a:spcBef>
                <a:spcPts val="600"/>
              </a:spcBef>
              <a:buFont typeface="Arial" panose="020B0604020202020204" pitchFamily="34" charset="0"/>
              <a:buChar char="•"/>
            </a:pPr>
            <a:r>
              <a:rPr lang="it-IT" sz="2800" dirty="0">
                <a:solidFill>
                  <a:srgbClr val="3078C0"/>
                </a:solidFill>
                <a:latin typeface="+mn-lt"/>
                <a:ea typeface="Tahoma" panose="020B0604030504040204" pitchFamily="34" charset="0"/>
                <a:cs typeface="Tahoma" panose="020B0604030504040204" pitchFamily="34" charset="0"/>
              </a:rPr>
              <a:t>la sua misurazione/percezione è soggettiva.</a:t>
            </a:r>
          </a:p>
          <a:p>
            <a:pPr>
              <a:spcBef>
                <a:spcPts val="600"/>
              </a:spcBef>
            </a:pPr>
            <a:endParaRPr lang="it-IT" sz="2800" dirty="0">
              <a:solidFill>
                <a:srgbClr val="3078C0"/>
              </a:solidFill>
              <a:latin typeface="+mn-lt"/>
              <a:ea typeface="Tahoma" panose="020B0604030504040204" pitchFamily="34" charset="0"/>
              <a:cs typeface="Tahoma" panose="020B0604030504040204" pitchFamily="34" charset="0"/>
            </a:endParaRPr>
          </a:p>
          <a:p>
            <a:pPr lvl="2">
              <a:spcBef>
                <a:spcPts val="600"/>
              </a:spcBef>
            </a:pPr>
            <a:r>
              <a:rPr lang="it-IT" sz="2400" dirty="0">
                <a:solidFill>
                  <a:srgbClr val="3078C0"/>
                </a:solidFill>
                <a:latin typeface="+mn-lt"/>
                <a:ea typeface="Tahoma" panose="020B0604030504040204" pitchFamily="34" charset="0"/>
                <a:cs typeface="Tahoma" panose="020B0604030504040204" pitchFamily="34" charset="0"/>
              </a:rPr>
              <a:t>Per uno </a:t>
            </a:r>
            <a:r>
              <a:rPr lang="it-IT" sz="2400" b="1" dirty="0">
                <a:solidFill>
                  <a:srgbClr val="FF6600"/>
                </a:solidFill>
                <a:latin typeface="+mn-lt"/>
              </a:rPr>
              <a:t>studente universitario</a:t>
            </a:r>
            <a:r>
              <a:rPr lang="it-IT" sz="2400" dirty="0">
                <a:solidFill>
                  <a:srgbClr val="3078C0"/>
                </a:solidFill>
                <a:latin typeface="+mn-lt"/>
                <a:ea typeface="Tahoma" panose="020B0604030504040204" pitchFamily="34" charset="0"/>
                <a:cs typeface="Tahoma" panose="020B0604030504040204" pitchFamily="34" charset="0"/>
              </a:rPr>
              <a:t>,</a:t>
            </a:r>
            <a:r>
              <a:rPr lang="it-IT" sz="2400" b="1" dirty="0">
                <a:solidFill>
                  <a:srgbClr val="FF6600"/>
                </a:solidFill>
                <a:latin typeface="+mn-lt"/>
              </a:rPr>
              <a:t> </a:t>
            </a:r>
            <a:r>
              <a:rPr lang="it-IT" sz="2400" dirty="0">
                <a:solidFill>
                  <a:srgbClr val="3078C0"/>
                </a:solidFill>
                <a:latin typeface="+mn-lt"/>
                <a:ea typeface="Tahoma" panose="020B0604030504040204" pitchFamily="34" charset="0"/>
                <a:cs typeface="Tahoma" panose="020B0604030504040204" pitchFamily="34" charset="0"/>
              </a:rPr>
              <a:t>il termine «</a:t>
            </a:r>
            <a:r>
              <a:rPr lang="it-IT" sz="2400" b="1" dirty="0">
                <a:solidFill>
                  <a:srgbClr val="FF6600"/>
                </a:solidFill>
                <a:latin typeface="+mn-lt"/>
              </a:rPr>
              <a:t>qualità» </a:t>
            </a:r>
            <a:r>
              <a:rPr lang="it-IT" sz="2400" dirty="0">
                <a:solidFill>
                  <a:srgbClr val="3078C0"/>
                </a:solidFill>
                <a:latin typeface="+mn-lt"/>
                <a:ea typeface="Tahoma" panose="020B0604030504040204" pitchFamily="34" charset="0"/>
                <a:cs typeface="Tahoma" panose="020B0604030504040204" pitchFamily="34" charset="0"/>
              </a:rPr>
              <a:t>si riferisce all’insieme di tutte quelle </a:t>
            </a:r>
            <a:r>
              <a:rPr lang="it-IT" sz="2400" b="1" dirty="0">
                <a:solidFill>
                  <a:srgbClr val="FF6600"/>
                </a:solidFill>
                <a:latin typeface="+mn-lt"/>
              </a:rPr>
              <a:t>caratteristiche e contenuti</a:t>
            </a:r>
            <a:r>
              <a:rPr lang="it-IT" sz="2400" dirty="0">
                <a:solidFill>
                  <a:srgbClr val="3078C0"/>
                </a:solidFill>
                <a:latin typeface="+mn-lt"/>
                <a:ea typeface="Tahoma" panose="020B0604030504040204" pitchFamily="34" charset="0"/>
                <a:cs typeface="Tahoma" panose="020B0604030504040204" pitchFamily="34" charset="0"/>
              </a:rPr>
              <a:t> di un insegnamento, un Corso di Studio o un servizio offerto dall’Ateneo, che contribuiscono a conferirgli l’attitudine a </a:t>
            </a:r>
            <a:r>
              <a:rPr lang="it-IT" sz="2400" b="1" dirty="0">
                <a:solidFill>
                  <a:srgbClr val="FF6600"/>
                </a:solidFill>
                <a:latin typeface="+mn-lt"/>
              </a:rPr>
              <a:t>soddisfare</a:t>
            </a:r>
            <a:r>
              <a:rPr lang="it-IT" sz="2400" dirty="0">
                <a:solidFill>
                  <a:srgbClr val="3078C0"/>
                </a:solidFill>
                <a:latin typeface="+mn-lt"/>
                <a:ea typeface="Tahoma" panose="020B0604030504040204" pitchFamily="34" charset="0"/>
                <a:cs typeface="Tahoma" panose="020B0604030504040204" pitchFamily="34" charset="0"/>
              </a:rPr>
              <a:t> determinate </a:t>
            </a:r>
            <a:r>
              <a:rPr lang="it-IT" sz="2400" b="1" dirty="0">
                <a:solidFill>
                  <a:srgbClr val="FF6600"/>
                </a:solidFill>
                <a:latin typeface="+mn-lt"/>
              </a:rPr>
              <a:t>aspettative.</a:t>
            </a:r>
            <a:endParaRPr lang="it-IT" sz="2400" dirty="0">
              <a:solidFill>
                <a:srgbClr val="3078C0"/>
              </a:solidFill>
              <a:latin typeface="+mn-lt"/>
              <a:ea typeface="Tahoma" panose="020B0604030504040204" pitchFamily="34" charset="0"/>
              <a:cs typeface="Tahoma" panose="020B0604030504040204" pitchFamily="34" charset="0"/>
            </a:endParaRPr>
          </a:p>
          <a:p>
            <a:pPr lvl="2">
              <a:spcBef>
                <a:spcPts val="600"/>
              </a:spcBef>
            </a:pPr>
            <a:r>
              <a:rPr lang="it-IT" sz="2400" dirty="0">
                <a:solidFill>
                  <a:srgbClr val="3078C0"/>
                </a:solidFill>
                <a:latin typeface="+mn-lt"/>
                <a:ea typeface="Tahoma" panose="020B0604030504040204" pitchFamily="34" charset="0"/>
                <a:cs typeface="Tahoma" panose="020B0604030504040204" pitchFamily="34" charset="0"/>
              </a:rPr>
              <a:t>Nel linguaggio corrente si fa riferimento a «</a:t>
            </a:r>
            <a:r>
              <a:rPr lang="it-IT" sz="2400" b="1" dirty="0">
                <a:solidFill>
                  <a:srgbClr val="FF6600"/>
                </a:solidFill>
                <a:latin typeface="+mn-lt"/>
              </a:rPr>
              <a:t>buona</a:t>
            </a:r>
            <a:r>
              <a:rPr lang="it-IT" sz="2400" dirty="0">
                <a:solidFill>
                  <a:srgbClr val="3078C0"/>
                </a:solidFill>
                <a:latin typeface="+mn-lt"/>
                <a:ea typeface="Tahoma" panose="020B0604030504040204" pitchFamily="34" charset="0"/>
                <a:cs typeface="Tahoma" panose="020B0604030504040204" pitchFamily="34" charset="0"/>
              </a:rPr>
              <a:t>» o «</a:t>
            </a:r>
            <a:r>
              <a:rPr lang="it-IT" sz="2400" b="1" dirty="0">
                <a:solidFill>
                  <a:srgbClr val="FF6600"/>
                </a:solidFill>
                <a:latin typeface="+mn-lt"/>
              </a:rPr>
              <a:t>cattiva</a:t>
            </a:r>
            <a:r>
              <a:rPr lang="it-IT" sz="2400" dirty="0">
                <a:solidFill>
                  <a:srgbClr val="3078C0"/>
                </a:solidFill>
                <a:latin typeface="+mn-lt"/>
                <a:ea typeface="Tahoma" panose="020B0604030504040204" pitchFamily="34" charset="0"/>
                <a:cs typeface="Tahoma" panose="020B0604030504040204" pitchFamily="34" charset="0"/>
              </a:rPr>
              <a:t>» </a:t>
            </a:r>
            <a:r>
              <a:rPr lang="it-IT" sz="2400" b="1" dirty="0">
                <a:solidFill>
                  <a:srgbClr val="FF6600"/>
                </a:solidFill>
                <a:latin typeface="+mn-lt"/>
              </a:rPr>
              <a:t>qualità</a:t>
            </a:r>
            <a:r>
              <a:rPr lang="it-IT" sz="2400" dirty="0">
                <a:solidFill>
                  <a:srgbClr val="3078C0"/>
                </a:solidFill>
                <a:latin typeface="+mn-lt"/>
                <a:ea typeface="Tahoma" panose="020B0604030504040204" pitchFamily="34" charset="0"/>
                <a:cs typeface="Tahoma" panose="020B0604030504040204" pitchFamily="34" charset="0"/>
              </a:rPr>
              <a:t> così, per esempio, la qualità di un insegnamento o un Corso di Studio sarà tanto migliore quanto riuscirà a realizzare le  aspettative dello studente.</a:t>
            </a:r>
          </a:p>
        </p:txBody>
      </p:sp>
      <p:pic>
        <p:nvPicPr>
          <p:cNvPr id="6" name="Immagine 5"/>
          <p:cNvPicPr>
            <a:picLocks noChangeAspect="1"/>
          </p:cNvPicPr>
          <p:nvPr/>
        </p:nvPicPr>
        <p:blipFill>
          <a:blip r:embed="rId5"/>
          <a:stretch>
            <a:fillRect/>
          </a:stretch>
        </p:blipFill>
        <p:spPr>
          <a:xfrm>
            <a:off x="32921" y="505363"/>
            <a:ext cx="1055225" cy="1055225"/>
          </a:xfrm>
          <a:prstGeom prst="rect">
            <a:avLst/>
          </a:prstGeom>
        </p:spPr>
      </p:pic>
    </p:spTree>
    <p:extLst>
      <p:ext uri="{BB962C8B-B14F-4D97-AF65-F5344CB8AC3E}">
        <p14:creationId xmlns:p14="http://schemas.microsoft.com/office/powerpoint/2010/main" val="1008705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000" b="1" dirty="0">
                <a:solidFill>
                  <a:srgbClr val="FFFFFF"/>
                </a:solidFill>
              </a:rPr>
              <a:t>I REQUISITI DA SODDDISFARE PER L’ACCREDITAMENTO PERIODICO</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30</a:t>
            </a:fld>
            <a:endParaRPr lang="it-IT" sz="1600" b="1" dirty="0">
              <a:solidFill>
                <a:schemeClr val="bg1"/>
              </a:solidFill>
            </a:endParaRPr>
          </a:p>
        </p:txBody>
      </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8" name="Rettangolo 7"/>
          <p:cNvSpPr/>
          <p:nvPr/>
        </p:nvSpPr>
        <p:spPr>
          <a:xfrm>
            <a:off x="2524126" y="746716"/>
            <a:ext cx="7048242" cy="5601533"/>
          </a:xfrm>
          <a:prstGeom prst="rect">
            <a:avLst/>
          </a:prstGeom>
        </p:spPr>
        <p:txBody>
          <a:bodyPr wrap="square">
            <a:spAutoFit/>
          </a:bodyPr>
          <a:lstStyle/>
          <a:p>
            <a:r>
              <a:rPr lang="it-IT" sz="2000" b="1" dirty="0">
                <a:solidFill>
                  <a:srgbClr val="FF6600"/>
                </a:solidFill>
                <a:latin typeface="Calibri" panose="020F0502020204030204" pitchFamily="34" charset="0"/>
              </a:rPr>
              <a:t>AQ.1</a:t>
            </a:r>
            <a:r>
              <a:rPr lang="it-IT" sz="2000" dirty="0">
                <a:latin typeface="Calibri" panose="020F0502020204030204" pitchFamily="34" charset="0"/>
              </a:rPr>
              <a:t> </a:t>
            </a:r>
            <a:r>
              <a:rPr lang="it-IT" sz="2000" dirty="0">
                <a:solidFill>
                  <a:srgbClr val="3078C0"/>
                </a:solidFill>
                <a:ea typeface="Tahoma" panose="020B0604030504040204" pitchFamily="34" charset="0"/>
                <a:cs typeface="Tahoma" panose="020B0604030504040204" pitchFamily="34" charset="0"/>
              </a:rPr>
              <a:t>-</a:t>
            </a:r>
            <a:r>
              <a:rPr lang="it-IT" sz="2000" dirty="0">
                <a:solidFill>
                  <a:srgbClr val="3078C0"/>
                </a:solidFill>
                <a:latin typeface="+mn-lt"/>
                <a:ea typeface="Tahoma" panose="020B0604030504040204" pitchFamily="34" charset="0"/>
                <a:cs typeface="Tahoma" panose="020B0604030504040204" pitchFamily="34" charset="0"/>
              </a:rPr>
              <a:t> L’Ateneo stabilisce, dichiara ed effettivamente persegue adeguate politiche volte a realizzare la propria visione della qualità della formazione.</a:t>
            </a:r>
          </a:p>
          <a:p>
            <a:r>
              <a:rPr lang="it-IT" sz="2000" b="1" dirty="0">
                <a:solidFill>
                  <a:srgbClr val="FF6600"/>
                </a:solidFill>
                <a:latin typeface="Calibri" panose="020F0502020204030204" pitchFamily="34" charset="0"/>
              </a:rPr>
              <a:t>AQ.2</a:t>
            </a:r>
            <a:r>
              <a:rPr lang="it-IT" sz="2000" dirty="0">
                <a:latin typeface="Calibri" panose="020F0502020204030204" pitchFamily="34" charset="0"/>
              </a:rPr>
              <a:t> </a:t>
            </a:r>
            <a:r>
              <a:rPr lang="it-IT" sz="2000" dirty="0">
                <a:solidFill>
                  <a:srgbClr val="3078C0"/>
                </a:solidFill>
                <a:ea typeface="Tahoma" panose="020B0604030504040204" pitchFamily="34" charset="0"/>
                <a:cs typeface="Tahoma" panose="020B0604030504040204" pitchFamily="34" charset="0"/>
              </a:rPr>
              <a:t>-</a:t>
            </a:r>
            <a:r>
              <a:rPr lang="it-IT" sz="2000" dirty="0">
                <a:solidFill>
                  <a:srgbClr val="3078C0"/>
                </a:solidFill>
                <a:latin typeface="+mn-lt"/>
                <a:ea typeface="Tahoma" panose="020B0604030504040204" pitchFamily="34" charset="0"/>
                <a:cs typeface="Tahoma" panose="020B0604030504040204" pitchFamily="34" charset="0"/>
              </a:rPr>
              <a:t> L’ateneo sa in che misura le proprie politiche sono effettivamente realizzate dai CdS.</a:t>
            </a:r>
          </a:p>
          <a:p>
            <a:r>
              <a:rPr lang="it-IT" sz="2000" b="1" dirty="0">
                <a:solidFill>
                  <a:srgbClr val="FF6600"/>
                </a:solidFill>
                <a:latin typeface="Calibri" panose="020F0502020204030204" pitchFamily="34" charset="0"/>
              </a:rPr>
              <a:t>AQ.3</a:t>
            </a:r>
            <a:r>
              <a:rPr lang="it-IT" sz="2000" dirty="0">
                <a:latin typeface="Calibri" panose="020F0502020204030204" pitchFamily="34" charset="0"/>
              </a:rPr>
              <a:t> </a:t>
            </a:r>
            <a:r>
              <a:rPr lang="it-IT" sz="2000" dirty="0">
                <a:solidFill>
                  <a:srgbClr val="3078C0"/>
                </a:solidFill>
                <a:ea typeface="Tahoma" panose="020B0604030504040204" pitchFamily="34" charset="0"/>
                <a:cs typeface="Tahoma" panose="020B0604030504040204" pitchFamily="34" charset="0"/>
              </a:rPr>
              <a:t>-</a:t>
            </a:r>
            <a:r>
              <a:rPr lang="it-IT" sz="2000" dirty="0">
                <a:solidFill>
                  <a:srgbClr val="3078C0"/>
                </a:solidFill>
                <a:latin typeface="+mn-lt"/>
                <a:ea typeface="Tahoma" panose="020B0604030504040204" pitchFamily="34" charset="0"/>
                <a:cs typeface="Tahoma" panose="020B0604030504040204" pitchFamily="34" charset="0"/>
              </a:rPr>
              <a:t> L’Ateneo chiede ai CdS di praticare il miglioramento continuo della qualità, puntando verso risultati di sempre maggior valore.</a:t>
            </a:r>
          </a:p>
          <a:p>
            <a:r>
              <a:rPr lang="it-IT" sz="2000" b="1" dirty="0">
                <a:solidFill>
                  <a:srgbClr val="FF6600"/>
                </a:solidFill>
                <a:latin typeface="Calibri" panose="020F0502020204030204" pitchFamily="34" charset="0"/>
              </a:rPr>
              <a:t>AQ.4</a:t>
            </a:r>
            <a:r>
              <a:rPr lang="it-IT" sz="2000" dirty="0">
                <a:latin typeface="Calibri" panose="020F0502020204030204" pitchFamily="34" charset="0"/>
              </a:rPr>
              <a:t> </a:t>
            </a:r>
            <a:r>
              <a:rPr lang="it-IT" sz="2000" dirty="0">
                <a:solidFill>
                  <a:srgbClr val="3078C0"/>
                </a:solidFill>
                <a:ea typeface="Tahoma" panose="020B0604030504040204" pitchFamily="34" charset="0"/>
                <a:cs typeface="Tahoma" panose="020B0604030504040204" pitchFamily="34" charset="0"/>
              </a:rPr>
              <a:t>-</a:t>
            </a:r>
            <a:r>
              <a:rPr lang="it-IT" sz="2000" dirty="0">
                <a:solidFill>
                  <a:srgbClr val="3078C0"/>
                </a:solidFill>
                <a:latin typeface="+mn-lt"/>
                <a:ea typeface="Tahoma" panose="020B0604030504040204" pitchFamily="34" charset="0"/>
                <a:cs typeface="Tahoma" panose="020B0604030504040204" pitchFamily="34" charset="0"/>
              </a:rPr>
              <a:t> L’Ateneo possiede un’effettiva organizzazione con poteri di decisione e di sorveglianza sulla qualità dei CdS, della formazione da loro messa a disposizione degli studenti e della ricerca.</a:t>
            </a:r>
          </a:p>
          <a:p>
            <a:r>
              <a:rPr lang="it-IT" sz="2000" b="1" dirty="0">
                <a:solidFill>
                  <a:srgbClr val="FF6600"/>
                </a:solidFill>
                <a:latin typeface="Calibri" panose="020F0502020204030204" pitchFamily="34" charset="0"/>
              </a:rPr>
              <a:t>AQ.5</a:t>
            </a:r>
            <a:r>
              <a:rPr lang="it-IT" sz="2000" dirty="0">
                <a:latin typeface="Calibri" panose="020F0502020204030204" pitchFamily="34" charset="0"/>
              </a:rPr>
              <a:t> </a:t>
            </a:r>
            <a:r>
              <a:rPr lang="it-IT" sz="2000" dirty="0">
                <a:solidFill>
                  <a:srgbClr val="3078C0"/>
                </a:solidFill>
                <a:latin typeface="+mn-lt"/>
                <a:ea typeface="Tahoma" panose="020B0604030504040204" pitchFamily="34" charset="0"/>
                <a:cs typeface="Tahoma" panose="020B0604030504040204" pitchFamily="34" charset="0"/>
              </a:rPr>
              <a:t>- Il sistema di AQ è effettivamente applicato ed è efficacemente in funzione nei CdS visitati a campione presso l’Ateneo.</a:t>
            </a:r>
          </a:p>
          <a:p>
            <a:r>
              <a:rPr lang="it-IT" sz="2000" b="1" dirty="0">
                <a:solidFill>
                  <a:srgbClr val="FF6600"/>
                </a:solidFill>
                <a:latin typeface="Calibri" panose="020F0502020204030204" pitchFamily="34" charset="0"/>
              </a:rPr>
              <a:t>AQ.6</a:t>
            </a:r>
            <a:r>
              <a:rPr lang="it-IT" sz="2000" dirty="0">
                <a:latin typeface="Calibri" panose="020F0502020204030204" pitchFamily="34" charset="0"/>
              </a:rPr>
              <a:t> </a:t>
            </a:r>
            <a:r>
              <a:rPr lang="it-IT" sz="2000" dirty="0">
                <a:solidFill>
                  <a:srgbClr val="3078C0"/>
                </a:solidFill>
                <a:latin typeface="+mn-lt"/>
                <a:ea typeface="Tahoma" panose="020B0604030504040204" pitchFamily="34" charset="0"/>
                <a:cs typeface="Tahoma" panose="020B0604030504040204" pitchFamily="34" charset="0"/>
              </a:rPr>
              <a:t>- Valutazione della Ricerca nell’ambito del sistema di Assicurazione della Qualità</a:t>
            </a:r>
          </a:p>
          <a:p>
            <a:r>
              <a:rPr lang="it-IT" sz="2000" b="1" dirty="0">
                <a:solidFill>
                  <a:srgbClr val="FF6600"/>
                </a:solidFill>
                <a:latin typeface="Calibri" panose="020F0502020204030204" pitchFamily="34" charset="0"/>
              </a:rPr>
              <a:t>AQ.7</a:t>
            </a:r>
            <a:r>
              <a:rPr lang="it-IT" sz="2000" dirty="0">
                <a:latin typeface="Calibri" panose="020F0502020204030204" pitchFamily="34" charset="0"/>
              </a:rPr>
              <a:t> </a:t>
            </a:r>
            <a:r>
              <a:rPr lang="it-IT" sz="2000" dirty="0">
                <a:solidFill>
                  <a:srgbClr val="3078C0"/>
                </a:solidFill>
                <a:ea typeface="Tahoma" panose="020B0604030504040204" pitchFamily="34" charset="0"/>
                <a:cs typeface="Tahoma" panose="020B0604030504040204" pitchFamily="34" charset="0"/>
              </a:rPr>
              <a:t>-</a:t>
            </a:r>
            <a:r>
              <a:rPr lang="it-IT" sz="2000" dirty="0">
                <a:solidFill>
                  <a:srgbClr val="3078C0"/>
                </a:solidFill>
                <a:latin typeface="+mn-lt"/>
                <a:ea typeface="Tahoma" panose="020B0604030504040204" pitchFamily="34" charset="0"/>
                <a:cs typeface="Tahoma" panose="020B0604030504040204" pitchFamily="34" charset="0"/>
              </a:rPr>
              <a:t> La sostenibilità della didattica.</a:t>
            </a:r>
          </a:p>
          <a:p>
            <a:endParaRPr lang="it-IT" dirty="0"/>
          </a:p>
        </p:txBody>
      </p:sp>
    </p:spTree>
    <p:extLst>
      <p:ext uri="{BB962C8B-B14F-4D97-AF65-F5344CB8AC3E}">
        <p14:creationId xmlns:p14="http://schemas.microsoft.com/office/powerpoint/2010/main" val="1237280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000" b="1" dirty="0">
                <a:solidFill>
                  <a:srgbClr val="FFFFFF"/>
                </a:solidFill>
              </a:rPr>
              <a:t>CORSI DI STUDIO E DIPARTIMENTI OGGETTO DI VISITA CEV/ANVUR</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31</a:t>
            </a:fld>
            <a:endParaRPr lang="it-IT" sz="1600" b="1" dirty="0">
              <a:solidFill>
                <a:schemeClr val="bg1"/>
              </a:solidFill>
            </a:endParaRPr>
          </a:p>
        </p:txBody>
      </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8" name="Rettangolo 7"/>
          <p:cNvSpPr/>
          <p:nvPr/>
        </p:nvSpPr>
        <p:spPr>
          <a:xfrm>
            <a:off x="2784388" y="777493"/>
            <a:ext cx="6277233" cy="5293757"/>
          </a:xfrm>
          <a:prstGeom prst="rect">
            <a:avLst/>
          </a:prstGeom>
        </p:spPr>
        <p:txBody>
          <a:bodyPr wrap="square">
            <a:spAutoFit/>
          </a:bodyPr>
          <a:lstStyle/>
          <a:p>
            <a:r>
              <a:rPr lang="it-IT" sz="2000" b="1" dirty="0">
                <a:solidFill>
                  <a:srgbClr val="FF6600"/>
                </a:solidFill>
                <a:latin typeface="+mn-lt"/>
              </a:rPr>
              <a:t>Corsi di Studio</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L-SNT1 Infermieristica</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L-9 Ingegneria meccanica</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L-10 Lettere</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L-11 Lingue e letterature straniere</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L- Viticoltura ed enologia</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LM-77 Banca e finanza</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LM-59 Comunicazione integrata per le imprese e le organizzazioni</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LM-18 Comunicazione multimediale e tecnologie dell’informazione</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LM-85 bis Scienze della formazione primaria</a:t>
            </a:r>
          </a:p>
          <a:p>
            <a:pPr marL="285750" indent="-285750">
              <a:buFont typeface="Wingdings" panose="05000000000000000000" pitchFamily="2" charset="2"/>
              <a:buChar char="Ø"/>
            </a:pPr>
            <a:endParaRPr lang="it-IT" sz="2000" dirty="0">
              <a:latin typeface="+mn-lt"/>
            </a:endParaRPr>
          </a:p>
          <a:p>
            <a:r>
              <a:rPr lang="it-IT" sz="2000" b="1" dirty="0">
                <a:solidFill>
                  <a:srgbClr val="FF6600"/>
                </a:solidFill>
                <a:latin typeface="+mn-lt"/>
              </a:rPr>
              <a:t>Dipartimenti</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Dipartimento di Scienze economiche e statistiche (DIES)</a:t>
            </a:r>
          </a:p>
          <a:p>
            <a:pPr marL="285750" indent="-285750">
              <a:buFont typeface="Wingdings" panose="05000000000000000000" pitchFamily="2" charset="2"/>
              <a:buChar char="Ø"/>
            </a:pPr>
            <a:r>
              <a:rPr lang="it-IT" sz="2000" dirty="0">
                <a:solidFill>
                  <a:srgbClr val="3078C0"/>
                </a:solidFill>
                <a:latin typeface="+mn-lt"/>
                <a:ea typeface="Tahoma" panose="020B0604030504040204" pitchFamily="34" charset="0"/>
                <a:cs typeface="Tahoma" panose="020B0604030504040204" pitchFamily="34" charset="0"/>
              </a:rPr>
              <a:t>Dipartimento di Scienze mediche e biologiche (DSMB)</a:t>
            </a:r>
          </a:p>
          <a:p>
            <a:endParaRPr lang="it-IT" dirty="0">
              <a:latin typeface="+mn-lt"/>
            </a:endParaRPr>
          </a:p>
        </p:txBody>
      </p:sp>
    </p:spTree>
    <p:extLst>
      <p:ext uri="{BB962C8B-B14F-4D97-AF65-F5344CB8AC3E}">
        <p14:creationId xmlns:p14="http://schemas.microsoft.com/office/powerpoint/2010/main" val="1965200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800" b="1" dirty="0">
                <a:solidFill>
                  <a:srgbClr val="FFFFFF"/>
                </a:solidFill>
              </a:rPr>
              <a:t>LE FASI DELLA VISITA DELLA CEV</a:t>
            </a:r>
          </a:p>
        </p:txBody>
      </p:sp>
      <p:sp>
        <p:nvSpPr>
          <p:cNvPr id="13" name="Rettangolo 12"/>
          <p:cNvSpPr/>
          <p:nvPr/>
        </p:nvSpPr>
        <p:spPr>
          <a:xfrm>
            <a:off x="1280745" y="1027182"/>
            <a:ext cx="9176951" cy="4401205"/>
          </a:xfrm>
          <a:prstGeom prst="rect">
            <a:avLst/>
          </a:prstGeom>
        </p:spPr>
        <p:txBody>
          <a:bodyPr wrap="square">
            <a:spAutoFit/>
          </a:bodyPr>
          <a:lstStyle/>
          <a:p>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La </a:t>
            </a:r>
            <a:r>
              <a:rPr lang="it-IT" sz="2800" b="1" dirty="0">
                <a:solidFill>
                  <a:srgbClr val="FF6600"/>
                </a:solidFill>
                <a:latin typeface="Calibri" panose="020F0502020204030204" pitchFamily="34" charset="0"/>
                <a:ea typeface="Tahoma" panose="020B0604030504040204" pitchFamily="34" charset="0"/>
                <a:cs typeface="Tahoma" panose="020B0604030504040204" pitchFamily="34" charset="0"/>
              </a:rPr>
              <a:t>visita</a:t>
            </a:r>
            <a:r>
              <a:rPr lang="it-IT" sz="2800" b="1" dirty="0">
                <a:solidFill>
                  <a:srgbClr val="3078C0"/>
                </a:solidFill>
                <a:latin typeface="Calibri" panose="020F0502020204030204" pitchFamily="34" charset="0"/>
                <a:ea typeface="Tahoma" panose="020B0604030504040204" pitchFamily="34" charset="0"/>
                <a:cs typeface="Tahoma" panose="020B0604030504040204" pitchFamily="34" charset="0"/>
              </a:rPr>
              <a:t> </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della Commissione di Esperti della Valutazione (CEV) agli Atenei si articola in </a:t>
            </a:r>
            <a:r>
              <a:rPr lang="it-IT" sz="2800" b="1" dirty="0">
                <a:solidFill>
                  <a:srgbClr val="FF6600"/>
                </a:solidFill>
                <a:latin typeface="Calibri" panose="020F0502020204030204" pitchFamily="34" charset="0"/>
                <a:ea typeface="Tahoma" panose="020B0604030504040204" pitchFamily="34" charset="0"/>
                <a:cs typeface="Tahoma" panose="020B0604030504040204" pitchFamily="34" charset="0"/>
              </a:rPr>
              <a:t>tre fasi</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a:t>
            </a:r>
          </a:p>
          <a:p>
            <a:pPr marL="355600"/>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1.	Esame a distanza</a:t>
            </a:r>
          </a:p>
          <a:p>
            <a:pPr marL="355600"/>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2.	Visita in loco (</a:t>
            </a:r>
            <a:r>
              <a:rPr lang="it-IT" sz="2800" b="1" dirty="0">
                <a:solidFill>
                  <a:srgbClr val="FF6600"/>
                </a:solidFill>
                <a:latin typeface="Calibri" panose="020F0502020204030204" pitchFamily="34" charset="0"/>
                <a:ea typeface="Tahoma" panose="020B0604030504040204" pitchFamily="34" charset="0"/>
                <a:cs typeface="Tahoma" panose="020B0604030504040204" pitchFamily="34" charset="0"/>
              </a:rPr>
              <a:t>Udine, 12-16 dicembre 2016</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a:t>
            </a:r>
          </a:p>
          <a:p>
            <a:pPr marL="869950" indent="-514350">
              <a:buAutoNum type="arabicPeriod" startAt="3"/>
            </a:pP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Stesura del Rapporto della CEV</a:t>
            </a:r>
          </a:p>
          <a:p>
            <a:pPr marL="355600"/>
            <a:endParaRPr lang="it-IT" sz="2800" b="1" dirty="0">
              <a:solidFill>
                <a:srgbClr val="3078C0"/>
              </a:solidFill>
              <a:latin typeface="Calibri" panose="020F0502020204030204" pitchFamily="34" charset="0"/>
              <a:ea typeface="Tahoma" panose="020B0604030504040204" pitchFamily="34" charset="0"/>
              <a:cs typeface="Tahoma" panose="020B0604030504040204" pitchFamily="34" charset="0"/>
            </a:endParaRPr>
          </a:p>
          <a:p>
            <a:pPr marL="355600"/>
            <a:r>
              <a:rPr lang="it-IT" sz="2800" b="1" dirty="0">
                <a:solidFill>
                  <a:srgbClr val="FF6600"/>
                </a:solidFill>
                <a:latin typeface="Calibri" panose="020F0502020204030204" pitchFamily="34" charset="0"/>
                <a:ea typeface="Tahoma" panose="020B0604030504040204" pitchFamily="34" charset="0"/>
                <a:cs typeface="Tahoma" panose="020B0604030504040204" pitchFamily="34" charset="0"/>
              </a:rPr>
              <a:t>L’esame a distanza</a:t>
            </a:r>
            <a:r>
              <a:rPr lang="it-IT" sz="2800" b="1" dirty="0">
                <a:solidFill>
                  <a:srgbClr val="3078C0"/>
                </a:solidFill>
                <a:latin typeface="Calibri" panose="020F0502020204030204" pitchFamily="34" charset="0"/>
                <a:ea typeface="Tahoma" panose="020B0604030504040204" pitchFamily="34" charset="0"/>
                <a:cs typeface="Tahoma" panose="020B0604030504040204" pitchFamily="34" charset="0"/>
              </a:rPr>
              <a:t> </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precede cronologicamente e prepara la visita in loco: ha lo scopo di comprendere gli elementi essenziali del sistema di AQ dell’Ateneo e utili alla CEV per impostare la visita.</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32</a:t>
            </a:fld>
            <a:endParaRPr lang="it-IT" sz="1600" b="1" dirty="0">
              <a:solidFill>
                <a:schemeClr val="bg1"/>
              </a:solidFill>
            </a:endParaRPr>
          </a:p>
        </p:txBody>
      </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Tree>
    <p:extLst>
      <p:ext uri="{BB962C8B-B14F-4D97-AF65-F5344CB8AC3E}">
        <p14:creationId xmlns:p14="http://schemas.microsoft.com/office/powerpoint/2010/main" val="3619900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657601" y="0"/>
            <a:ext cx="8534400"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400" b="1" dirty="0">
                <a:solidFill>
                  <a:srgbClr val="FFFFFF"/>
                </a:solidFill>
              </a:rPr>
              <a:t>ESEMPI DI DOCUMENTAZIONE PER LA VERIFICA DEI REQUISITI</a:t>
            </a:r>
          </a:p>
        </p:txBody>
      </p:sp>
      <p:sp>
        <p:nvSpPr>
          <p:cNvPr id="13" name="Rettangolo 12"/>
          <p:cNvSpPr/>
          <p:nvPr/>
        </p:nvSpPr>
        <p:spPr>
          <a:xfrm>
            <a:off x="939113" y="712669"/>
            <a:ext cx="10322011" cy="6124754"/>
          </a:xfrm>
          <a:prstGeom prst="rect">
            <a:avLst/>
          </a:prstGeom>
        </p:spPr>
        <p:txBody>
          <a:bodyPr wrap="square">
            <a:spAutoFit/>
          </a:bodyPr>
          <a:lstStyle/>
          <a:p>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La CEV inizia a esaminare la documentazione disponibile circa </a:t>
            </a:r>
            <a:r>
              <a:rPr lang="it-IT" sz="2800" b="1" dirty="0">
                <a:solidFill>
                  <a:srgbClr val="FF6600"/>
                </a:solidFill>
                <a:latin typeface="Calibri" panose="020F0502020204030204" pitchFamily="34" charset="0"/>
                <a:ea typeface="Tahoma" panose="020B0604030504040204" pitchFamily="34" charset="0"/>
                <a:cs typeface="Tahoma" panose="020B0604030504040204" pitchFamily="34" charset="0"/>
              </a:rPr>
              <a:t>2 mesi prima della visita</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 L’esame documentale dura circa </a:t>
            </a:r>
            <a:r>
              <a:rPr lang="it-IT" sz="2800" b="1" dirty="0">
                <a:solidFill>
                  <a:srgbClr val="FF6600"/>
                </a:solidFill>
                <a:latin typeface="Calibri" panose="020F0502020204030204" pitchFamily="34" charset="0"/>
                <a:ea typeface="Tahoma" panose="020B0604030504040204" pitchFamily="34" charset="0"/>
                <a:cs typeface="Tahoma" panose="020B0604030504040204" pitchFamily="34" charset="0"/>
              </a:rPr>
              <a:t>un mese </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e riguarda, ad esempio:</a:t>
            </a:r>
          </a:p>
          <a:p>
            <a:pPr marL="457200" indent="-457200">
              <a:buFont typeface="Arial" panose="020B0604020202020204" pitchFamily="34" charset="0"/>
              <a:buChar char="•"/>
            </a:pPr>
            <a:endPar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Statuto dell’Ateneo</a:t>
            </a:r>
          </a:p>
          <a:p>
            <a:pPr marL="457200" indent="-457200">
              <a:buFont typeface="Arial" panose="020B0604020202020204" pitchFamily="34" charset="0"/>
              <a:buChar char="•"/>
            </a:pP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Piano Strategico di Ateneo </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sym typeface="Wingdings" panose="05000000000000000000" pitchFamily="2" charset="2"/>
              </a:rPr>
              <a:t></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Documento di Programmazione triennale</a:t>
            </a:r>
          </a:p>
          <a:p>
            <a:pPr marL="457200" indent="-457200">
              <a:buFont typeface="Arial" panose="020B0604020202020204" pitchFamily="34" charset="0"/>
              <a:buChar char="•"/>
            </a:pP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Politica della qualità della ricerca </a:t>
            </a:r>
          </a:p>
          <a:p>
            <a:pPr marL="457200" indent="-457200">
              <a:buFont typeface="Arial" panose="020B0604020202020204" pitchFamily="34" charset="0"/>
              <a:buChar char="•"/>
            </a:pP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Piano della </a:t>
            </a:r>
            <a:r>
              <a:rPr lang="it-IT" sz="2800" i="1" dirty="0">
                <a:solidFill>
                  <a:srgbClr val="3078C0"/>
                </a:solidFill>
                <a:latin typeface="Calibri" panose="020F0502020204030204" pitchFamily="34" charset="0"/>
                <a:ea typeface="Tahoma" panose="020B0604030504040204" pitchFamily="34" charset="0"/>
                <a:cs typeface="Tahoma" panose="020B0604030504040204" pitchFamily="34" charset="0"/>
              </a:rPr>
              <a:t>performance</a:t>
            </a:r>
          </a:p>
          <a:p>
            <a:pPr marL="457200" indent="-457200">
              <a:buFont typeface="Arial" panose="020B0604020202020204" pitchFamily="34" charset="0"/>
              <a:buChar char="•"/>
            </a:pP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Relazione del Nucleo di Valutazione</a:t>
            </a:r>
          </a:p>
          <a:p>
            <a:pPr marL="457200" indent="-457200">
              <a:buFont typeface="Arial" panose="020B0604020202020204" pitchFamily="34" charset="0"/>
              <a:buChar char="•"/>
            </a:pP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Sito web Ateneo e Dipartimento</a:t>
            </a:r>
          </a:p>
          <a:p>
            <a:pPr marL="457200" indent="-457200">
              <a:buFont typeface="Arial" panose="020B0604020202020204" pitchFamily="34" charset="0"/>
              <a:buChar char="•"/>
            </a:pPr>
            <a:r>
              <a:rPr lang="it-IT" sz="2800" i="1" dirty="0" err="1">
                <a:solidFill>
                  <a:srgbClr val="3078C0"/>
                </a:solidFill>
                <a:latin typeface="Calibri" panose="020F0502020204030204" pitchFamily="34" charset="0"/>
                <a:ea typeface="Tahoma" panose="020B0604030504040204" pitchFamily="34" charset="0"/>
                <a:cs typeface="Tahoma" panose="020B0604030504040204" pitchFamily="34" charset="0"/>
              </a:rPr>
              <a:t>Repository</a:t>
            </a:r>
            <a:r>
              <a:rPr lang="it-IT" sz="2800" dirty="0">
                <a:solidFill>
                  <a:srgbClr val="3078C0"/>
                </a:solidFill>
                <a:latin typeface="Calibri" panose="020F0502020204030204" pitchFamily="34" charset="0"/>
                <a:ea typeface="Tahoma" panose="020B0604030504040204" pitchFamily="34" charset="0"/>
                <a:cs typeface="Tahoma" panose="020B0604030504040204" pitchFamily="34" charset="0"/>
              </a:rPr>
              <a:t> documentale</a:t>
            </a:r>
          </a:p>
          <a:p>
            <a:pPr marL="457200" indent="-457200">
              <a:buFont typeface="Arial" panose="020B0604020202020204" pitchFamily="34" charset="0"/>
              <a:buChar char="•"/>
            </a:pPr>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33</a:t>
            </a:fld>
            <a:endParaRPr lang="it-IT" sz="1600" b="1" dirty="0">
              <a:solidFill>
                <a:schemeClr val="bg1"/>
              </a:solidFill>
            </a:endParaRPr>
          </a:p>
        </p:txBody>
      </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Tree>
    <p:extLst>
      <p:ext uri="{BB962C8B-B14F-4D97-AF65-F5344CB8AC3E}">
        <p14:creationId xmlns:p14="http://schemas.microsoft.com/office/powerpoint/2010/main" val="866597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400" b="1" dirty="0">
                <a:solidFill>
                  <a:srgbClr val="FFFFFF"/>
                </a:solidFill>
              </a:rPr>
              <a:t>GLI STUDENTI: ATTORI DEI PROCESSI DECISIONALI 1/4</a:t>
            </a:r>
            <a:r>
              <a:rPr lang="it-IT" sz="2800" b="1" dirty="0">
                <a:solidFill>
                  <a:srgbClr val="FFFFFF"/>
                </a:solidFill>
                <a:latin typeface="Helvetica" panose="020B0604020202020204" pitchFamily="34" charset="0"/>
              </a:rPr>
              <a:t> </a:t>
            </a:r>
          </a:p>
        </p:txBody>
      </p:sp>
      <p:sp>
        <p:nvSpPr>
          <p:cNvPr id="13" name="Rettangolo 12"/>
          <p:cNvSpPr/>
          <p:nvPr/>
        </p:nvSpPr>
        <p:spPr>
          <a:xfrm>
            <a:off x="292837" y="854034"/>
            <a:ext cx="11646306" cy="523220"/>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34</a:t>
            </a:fld>
            <a:endParaRPr lang="it-IT" sz="1600" b="1" dirty="0">
              <a:solidFill>
                <a:schemeClr val="bg1"/>
              </a:solidFill>
            </a:endParaRPr>
          </a:p>
        </p:txBody>
      </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4" name="Rettangolo 3"/>
          <p:cNvSpPr/>
          <p:nvPr/>
        </p:nvSpPr>
        <p:spPr>
          <a:xfrm>
            <a:off x="88912" y="515884"/>
            <a:ext cx="6855585" cy="2100575"/>
          </a:xfrm>
          <a:prstGeom prst="rect">
            <a:avLst/>
          </a:prstGeom>
          <a:ln w="38100">
            <a:solidFill>
              <a:srgbClr val="99CCFF"/>
            </a:solidFill>
          </a:ln>
        </p:spPr>
        <p:txBody>
          <a:bodyPr wrap="square">
            <a:spAutoFit/>
          </a:bodyPr>
          <a:lstStyle/>
          <a:p>
            <a:r>
              <a:rPr lang="it-IT" sz="2000" b="1" dirty="0">
                <a:solidFill>
                  <a:srgbClr val="FF6600"/>
                </a:solidFill>
                <a:latin typeface="+mn-lt"/>
              </a:rPr>
              <a:t>AQ1.E.3	Partecipazione degli studenti</a:t>
            </a:r>
          </a:p>
          <a:p>
            <a:endParaRPr lang="it-IT" sz="1050" dirty="0">
              <a:latin typeface="+mn-lt"/>
            </a:endParaRPr>
          </a:p>
          <a:p>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Gli studenti partecipano ai processi decisionali concernenti la qualità della formazione? Esistono evidenze che il loro contributo sia effettivamente sollecitato e tenuto in considerazione ai diversi livelli? (Organi di Governo, Dipartimenti, Strutture di raccordo, CdS)</a:t>
            </a:r>
          </a:p>
        </p:txBody>
      </p:sp>
      <p:sp>
        <p:nvSpPr>
          <p:cNvPr id="5" name="Rettangolo 4"/>
          <p:cNvSpPr/>
          <p:nvPr/>
        </p:nvSpPr>
        <p:spPr>
          <a:xfrm>
            <a:off x="2133418" y="2848745"/>
            <a:ext cx="3492887" cy="3477875"/>
          </a:xfrm>
          <a:prstGeom prst="rect">
            <a:avLst/>
          </a:prstGeom>
          <a:ln w="38100">
            <a:solidFill>
              <a:srgbClr val="99CCFF"/>
            </a:solidFill>
          </a:ln>
        </p:spPr>
        <p:txBody>
          <a:bodyPr wrap="square">
            <a:spAutoFit/>
          </a:bodyPr>
          <a:lstStyle/>
          <a:p>
            <a:pPr marL="0" indent="0">
              <a:buNone/>
            </a:pPr>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Gli atenei, sia statali che non statali, devono </a:t>
            </a:r>
            <a:r>
              <a:rPr lang="it-IT" sz="2000" b="1" dirty="0">
                <a:solidFill>
                  <a:srgbClr val="FF6600"/>
                </a:solidFill>
                <a:latin typeface="+mn-lt"/>
              </a:rPr>
              <a:t>garantire</a:t>
            </a:r>
            <a:r>
              <a:rPr lang="it-IT" sz="2000" dirty="0">
                <a:latin typeface="+mn-lt"/>
              </a:rPr>
              <a:t> </a:t>
            </a:r>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la partecipazione attiva dello studente ai processi decisionali. La partecipazione dello studente deve avvenire attraverso canali formali e istituzionali, al fine di garantire tempi, modalità e responsabilità delle proposte e segnalazioni degli studenti.</a:t>
            </a:r>
          </a:p>
        </p:txBody>
      </p:sp>
      <p:sp>
        <p:nvSpPr>
          <p:cNvPr id="6" name="Rettangolo 5"/>
          <p:cNvSpPr/>
          <p:nvPr/>
        </p:nvSpPr>
        <p:spPr>
          <a:xfrm>
            <a:off x="8420813" y="2365622"/>
            <a:ext cx="3671561" cy="3970318"/>
          </a:xfrm>
          <a:prstGeom prst="rect">
            <a:avLst/>
          </a:prstGeom>
          <a:ln w="38100">
            <a:solidFill>
              <a:srgbClr val="99CCFF"/>
            </a:solidFill>
          </a:ln>
        </p:spPr>
        <p:txBody>
          <a:bodyPr wrap="square">
            <a:spAutoFit/>
          </a:bodyPr>
          <a:lstStyle/>
          <a:p>
            <a:pPr marL="0" indent="0">
              <a:buNone/>
            </a:pPr>
            <a:r>
              <a:rPr lang="it-IT" sz="3600" dirty="0">
                <a:solidFill>
                  <a:srgbClr val="3078C0"/>
                </a:solidFill>
                <a:latin typeface="+mn-lt"/>
                <a:ea typeface="Tahoma" panose="020B0604030504040204" pitchFamily="34" charset="0"/>
                <a:cs typeface="Tahoma" panose="020B0604030504040204" pitchFamily="34" charset="0"/>
              </a:rPr>
              <a:t>Lo</a:t>
            </a:r>
            <a:r>
              <a:rPr lang="it-IT" sz="3600" dirty="0">
                <a:latin typeface="+mn-lt"/>
              </a:rPr>
              <a:t> </a:t>
            </a:r>
            <a:r>
              <a:rPr lang="it-IT" sz="3600" dirty="0">
                <a:solidFill>
                  <a:srgbClr val="FF6600"/>
                </a:solidFill>
                <a:latin typeface="+mn-lt"/>
              </a:rPr>
              <a:t>studente</a:t>
            </a:r>
            <a:r>
              <a:rPr lang="it-IT" sz="3600" dirty="0">
                <a:latin typeface="+mn-lt"/>
              </a:rPr>
              <a:t> </a:t>
            </a:r>
            <a:r>
              <a:rPr lang="it-IT" sz="3600" dirty="0">
                <a:solidFill>
                  <a:srgbClr val="3078C0"/>
                </a:solidFill>
                <a:latin typeface="+mn-lt"/>
                <a:ea typeface="Tahoma" panose="020B0604030504040204" pitchFamily="34" charset="0"/>
                <a:cs typeface="Tahoma" panose="020B0604030504040204" pitchFamily="34" charset="0"/>
              </a:rPr>
              <a:t>è inteso, dunque, non come spettatore ma come</a:t>
            </a:r>
            <a:r>
              <a:rPr lang="it-IT" sz="3600" dirty="0">
                <a:latin typeface="+mn-lt"/>
              </a:rPr>
              <a:t> </a:t>
            </a:r>
            <a:r>
              <a:rPr lang="it-IT" sz="3600" dirty="0">
                <a:solidFill>
                  <a:srgbClr val="FF6600"/>
                </a:solidFill>
                <a:latin typeface="+mn-lt"/>
              </a:rPr>
              <a:t>attore</a:t>
            </a:r>
            <a:r>
              <a:rPr lang="it-IT" sz="3600" dirty="0">
                <a:latin typeface="+mn-lt"/>
              </a:rPr>
              <a:t> </a:t>
            </a:r>
            <a:r>
              <a:rPr lang="it-IT" sz="3600" dirty="0">
                <a:solidFill>
                  <a:srgbClr val="3078C0"/>
                </a:solidFill>
                <a:latin typeface="+mn-lt"/>
                <a:ea typeface="Tahoma" panose="020B0604030504040204" pitchFamily="34" charset="0"/>
                <a:cs typeface="Tahoma" panose="020B0604030504040204" pitchFamily="34" charset="0"/>
              </a:rPr>
              <a:t>del</a:t>
            </a:r>
            <a:r>
              <a:rPr lang="it-IT" sz="3600" dirty="0">
                <a:latin typeface="+mn-lt"/>
              </a:rPr>
              <a:t> </a:t>
            </a:r>
            <a:r>
              <a:rPr lang="it-IT" sz="3600" dirty="0">
                <a:solidFill>
                  <a:srgbClr val="FF6600"/>
                </a:solidFill>
                <a:latin typeface="+mn-lt"/>
              </a:rPr>
              <a:t>processo decisionale</a:t>
            </a:r>
            <a:r>
              <a:rPr lang="it-IT" sz="3600" dirty="0">
                <a:solidFill>
                  <a:srgbClr val="3078C0"/>
                </a:solidFill>
                <a:latin typeface="+mn-lt"/>
                <a:ea typeface="Tahoma" panose="020B0604030504040204" pitchFamily="34" charset="0"/>
                <a:cs typeface="Tahoma" panose="020B0604030504040204" pitchFamily="34" charset="0"/>
              </a:rPr>
              <a:t>.</a:t>
            </a:r>
          </a:p>
        </p:txBody>
      </p:sp>
      <p:cxnSp>
        <p:nvCxnSpPr>
          <p:cNvPr id="8" name="Connettore 2 7"/>
          <p:cNvCxnSpPr/>
          <p:nvPr/>
        </p:nvCxnSpPr>
        <p:spPr>
          <a:xfrm flipV="1">
            <a:off x="5758249" y="4325187"/>
            <a:ext cx="2588920" cy="255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a:off x="742405" y="2719805"/>
            <a:ext cx="1259069" cy="163097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334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000" b="1" dirty="0">
                <a:solidFill>
                  <a:srgbClr val="FFFFFF"/>
                </a:solidFill>
                <a:latin typeface="Helvetica" panose="020B0604020202020204" pitchFamily="34" charset="0"/>
              </a:rPr>
              <a:t>GLI STUDENTI: ATTORI DEI PROCESSI DECISIONALI 2/4</a:t>
            </a:r>
            <a:r>
              <a:rPr lang="it-IT" sz="2800" b="1" dirty="0">
                <a:solidFill>
                  <a:srgbClr val="FFFFFF"/>
                </a:solidFill>
                <a:latin typeface="Helvetica" panose="020B0604020202020204" pitchFamily="34" charset="0"/>
              </a:rPr>
              <a:t> </a:t>
            </a:r>
          </a:p>
        </p:txBody>
      </p:sp>
      <p:sp>
        <p:nvSpPr>
          <p:cNvPr id="13" name="Rettangolo 12"/>
          <p:cNvSpPr/>
          <p:nvPr/>
        </p:nvSpPr>
        <p:spPr>
          <a:xfrm>
            <a:off x="292837" y="854034"/>
            <a:ext cx="11646306" cy="523220"/>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35</a:t>
            </a:fld>
            <a:endParaRPr lang="it-IT" sz="1600" b="1" dirty="0">
              <a:solidFill>
                <a:schemeClr val="bg1"/>
              </a:solidFill>
            </a:endParaRPr>
          </a:p>
        </p:txBody>
      </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pic>
        <p:nvPicPr>
          <p:cNvPr id="22" name="Immagine 21"/>
          <p:cNvPicPr>
            <a:picLocks noChangeAspect="1"/>
          </p:cNvPicPr>
          <p:nvPr/>
        </p:nvPicPr>
        <p:blipFill>
          <a:blip r:embed="rId5"/>
          <a:stretch>
            <a:fillRect/>
          </a:stretch>
        </p:blipFill>
        <p:spPr>
          <a:xfrm>
            <a:off x="2545491" y="567487"/>
            <a:ext cx="7570573" cy="5846866"/>
          </a:xfrm>
          <a:prstGeom prst="rect">
            <a:avLst/>
          </a:prstGeom>
          <a:ln w="28575">
            <a:solidFill>
              <a:srgbClr val="99CCFF"/>
            </a:solidFill>
          </a:ln>
        </p:spPr>
      </p:pic>
    </p:spTree>
    <p:extLst>
      <p:ext uri="{BB962C8B-B14F-4D97-AF65-F5344CB8AC3E}">
        <p14:creationId xmlns:p14="http://schemas.microsoft.com/office/powerpoint/2010/main" val="889971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400" b="1" dirty="0">
                <a:solidFill>
                  <a:srgbClr val="FFFFFF"/>
                </a:solidFill>
              </a:rPr>
              <a:t>GLI STUDENTI: ATTORI DEI PROCESSI DECISIONALI 3/4</a:t>
            </a:r>
            <a:r>
              <a:rPr lang="it-IT" sz="2800" b="1" dirty="0">
                <a:solidFill>
                  <a:srgbClr val="FFFFFF"/>
                </a:solidFill>
                <a:latin typeface="Helvetica" panose="020B0604020202020204" pitchFamily="34" charset="0"/>
              </a:rPr>
              <a:t> </a:t>
            </a:r>
          </a:p>
        </p:txBody>
      </p:sp>
      <p:sp>
        <p:nvSpPr>
          <p:cNvPr id="13" name="Rettangolo 12"/>
          <p:cNvSpPr/>
          <p:nvPr/>
        </p:nvSpPr>
        <p:spPr>
          <a:xfrm>
            <a:off x="292837" y="854034"/>
            <a:ext cx="11646306" cy="523220"/>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36</a:t>
            </a:fld>
            <a:endParaRPr lang="it-IT" sz="1600" b="1" dirty="0">
              <a:solidFill>
                <a:schemeClr val="bg1"/>
              </a:solidFill>
            </a:endParaRPr>
          </a:p>
        </p:txBody>
      </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2" name="Rettangolo 1"/>
          <p:cNvSpPr/>
          <p:nvPr/>
        </p:nvSpPr>
        <p:spPr>
          <a:xfrm>
            <a:off x="3122141" y="587797"/>
            <a:ext cx="6170140" cy="4093428"/>
          </a:xfrm>
          <a:prstGeom prst="rect">
            <a:avLst/>
          </a:prstGeom>
          <a:ln w="38100">
            <a:solidFill>
              <a:srgbClr val="99CCFF"/>
            </a:solidFill>
          </a:ln>
        </p:spPr>
        <p:txBody>
          <a:bodyPr wrap="square">
            <a:spAutoFit/>
          </a:bodyPr>
          <a:lstStyle/>
          <a:p>
            <a:r>
              <a:rPr lang="it-IT" sz="2000" b="1" dirty="0">
                <a:solidFill>
                  <a:srgbClr val="FF6600"/>
                </a:solidFill>
                <a:latin typeface="+mn-lt"/>
              </a:rPr>
              <a:t>AQ5.D.1</a:t>
            </a:r>
          </a:p>
          <a:p>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Nei siti web di ogni corso di studi è disponibile la sezione «</a:t>
            </a:r>
            <a:r>
              <a:rPr lang="it-IT" sz="2000" b="1" dirty="0">
                <a:solidFill>
                  <a:srgbClr val="FF6600"/>
                </a:solidFill>
                <a:latin typeface="+mn-lt"/>
              </a:rPr>
              <a:t>Qualità della formazione</a:t>
            </a:r>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 all’interno della quale vengono pubblicati ogni anno i risultati delle operazioni di valutazione della didattica, inerenti a quel corso di studi.  Viene anche presentato un confronto tra la performance del corso di studi, quella dei corsi di studio che afferiscono al medesimo Dipartimento e quella di Ateneo.</a:t>
            </a:r>
          </a:p>
          <a:p>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Inoltre, il Nucleo di valutazione, ogni anno, in occasione della Giornata della Trasparenza, organizza una presentazione pubblica aperta alla comunità universitaria e a tutta la cittadinanza di presentazione dei risultati della valutazione della didattica.</a:t>
            </a:r>
          </a:p>
        </p:txBody>
      </p:sp>
      <p:sp>
        <p:nvSpPr>
          <p:cNvPr id="18" name="Rettangolo 17"/>
          <p:cNvSpPr/>
          <p:nvPr/>
        </p:nvSpPr>
        <p:spPr>
          <a:xfrm>
            <a:off x="292837" y="5078059"/>
            <a:ext cx="11646306" cy="1015663"/>
          </a:xfrm>
          <a:prstGeom prst="rect">
            <a:avLst/>
          </a:prstGeom>
          <a:ln w="38100">
            <a:solidFill>
              <a:srgbClr val="99CCFF"/>
            </a:solidFill>
          </a:ln>
        </p:spPr>
        <p:txBody>
          <a:bodyPr wrap="square">
            <a:spAutoFit/>
          </a:bodyPr>
          <a:lstStyle/>
          <a:p>
            <a:r>
              <a:rPr lang="it-IT" sz="2000" b="1" dirty="0">
                <a:solidFill>
                  <a:srgbClr val="FF6600"/>
                </a:solidFill>
                <a:latin typeface="+mn-lt"/>
              </a:rPr>
              <a:t>* </a:t>
            </a:r>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All’interno della sezione «</a:t>
            </a:r>
            <a:r>
              <a:rPr lang="it-IT" sz="2000" b="1" dirty="0">
                <a:solidFill>
                  <a:srgbClr val="FF6600"/>
                </a:solidFill>
                <a:latin typeface="+mn-lt"/>
              </a:rPr>
              <a:t>Qualità della formazione</a:t>
            </a:r>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 sono, anche, disponibili report inerenti all’opinione dei laureati, all’opinione di enti e imprese e alla condizione occupazionale dei laureati. Nella stessa sezione è possibile, inoltre, consultare la SUA-</a:t>
            </a:r>
            <a:r>
              <a:rPr lang="it-IT" sz="2000" dirty="0" err="1">
                <a:solidFill>
                  <a:srgbClr val="3078C0"/>
                </a:solidFill>
                <a:latin typeface="Calibri" panose="020F0502020204030204" pitchFamily="34" charset="0"/>
                <a:ea typeface="Tahoma" panose="020B0604030504040204" pitchFamily="34" charset="0"/>
                <a:cs typeface="Tahoma" panose="020B0604030504040204" pitchFamily="34" charset="0"/>
              </a:rPr>
              <a:t>CdS</a:t>
            </a:r>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 e il Rapporto di Riesame Annuale e Ciclico.</a:t>
            </a:r>
          </a:p>
        </p:txBody>
      </p:sp>
    </p:spTree>
    <p:extLst>
      <p:ext uri="{BB962C8B-B14F-4D97-AF65-F5344CB8AC3E}">
        <p14:creationId xmlns:p14="http://schemas.microsoft.com/office/powerpoint/2010/main" val="2091239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400" b="1" dirty="0">
                <a:solidFill>
                  <a:srgbClr val="FFFFFF"/>
                </a:solidFill>
              </a:rPr>
              <a:t>GLI STUDENTI: ATTORI DEI PROCESSI DECISIONALI 4/4</a:t>
            </a:r>
            <a:r>
              <a:rPr lang="it-IT" sz="2800" b="1" dirty="0">
                <a:solidFill>
                  <a:srgbClr val="FFFFFF"/>
                </a:solidFill>
                <a:latin typeface="Helvetica" panose="020B0604020202020204" pitchFamily="34" charset="0"/>
              </a:rPr>
              <a:t> </a:t>
            </a:r>
          </a:p>
        </p:txBody>
      </p:sp>
      <p:sp>
        <p:nvSpPr>
          <p:cNvPr id="13" name="Rettangolo 12"/>
          <p:cNvSpPr/>
          <p:nvPr/>
        </p:nvSpPr>
        <p:spPr>
          <a:xfrm>
            <a:off x="292837" y="854034"/>
            <a:ext cx="11646306" cy="523220"/>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37</a:t>
            </a:fld>
            <a:endParaRPr lang="it-IT" sz="1600" b="1" dirty="0">
              <a:solidFill>
                <a:schemeClr val="bg1"/>
              </a:solidFill>
            </a:endParaRPr>
          </a:p>
        </p:txBody>
      </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4" name="Rettangolo 3"/>
          <p:cNvSpPr/>
          <p:nvPr/>
        </p:nvSpPr>
        <p:spPr>
          <a:xfrm>
            <a:off x="400692" y="714307"/>
            <a:ext cx="5201038" cy="5016758"/>
          </a:xfrm>
          <a:prstGeom prst="rect">
            <a:avLst/>
          </a:prstGeom>
          <a:ln w="38100">
            <a:solidFill>
              <a:srgbClr val="99CCFF"/>
            </a:solidFill>
          </a:ln>
        </p:spPr>
        <p:txBody>
          <a:bodyPr wrap="square">
            <a:spAutoFit/>
          </a:bodyPr>
          <a:lstStyle/>
          <a:p>
            <a:r>
              <a:rPr lang="it-IT" sz="2000" b="1" dirty="0">
                <a:solidFill>
                  <a:srgbClr val="FF6600"/>
                </a:solidFill>
                <a:latin typeface="+mn-lt"/>
              </a:rPr>
              <a:t>AQ5.D.2</a:t>
            </a:r>
          </a:p>
          <a:p>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Ogni </a:t>
            </a:r>
            <a:r>
              <a:rPr lang="it-IT" sz="2000" b="1" dirty="0">
                <a:solidFill>
                  <a:srgbClr val="FF6600"/>
                </a:solidFill>
                <a:latin typeface="+mn-lt"/>
              </a:rPr>
              <a:t>studente</a:t>
            </a:r>
            <a:r>
              <a:rPr lang="it-IT" sz="2000" dirty="0">
                <a:latin typeface="+mn-lt"/>
              </a:rPr>
              <a:t> </a:t>
            </a:r>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ha il diritto e la possibilità di trasmettere una </a:t>
            </a:r>
            <a:r>
              <a:rPr lang="it-IT" sz="2000" b="1" dirty="0">
                <a:solidFill>
                  <a:srgbClr val="FF6600"/>
                </a:solidFill>
                <a:latin typeface="+mn-lt"/>
              </a:rPr>
              <a:t>segnalazione</a:t>
            </a:r>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 in qualunque momento dell’anno lo ritenga opportuno, alla Commissione Paritetica Docenti-Studenti (CPDS), avendo diritto a un riscontro in merito a quanto segnalato.</a:t>
            </a:r>
          </a:p>
          <a:p>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È dovere della CPDS intervenire, trasmettendo la segnalazione al Corso di Studi (CdS) che si adopererà per gli approfondimenti del caso .</a:t>
            </a:r>
          </a:p>
          <a:p>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Al fine di avere una chiara cronologia degli eventi e la possibilità di monitorare eventuali azioni correttive intraprese dal CdS, è prezioso che la</a:t>
            </a:r>
            <a:r>
              <a:rPr lang="it-IT" sz="2000" dirty="0">
                <a:latin typeface="+mn-lt"/>
              </a:rPr>
              <a:t> </a:t>
            </a:r>
            <a:r>
              <a:rPr lang="it-IT" sz="2000" b="1" dirty="0">
                <a:solidFill>
                  <a:srgbClr val="FF6600"/>
                </a:solidFill>
                <a:latin typeface="+mn-lt"/>
              </a:rPr>
              <a:t>segnalazione</a:t>
            </a:r>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 alla CPDS venga fatta </a:t>
            </a:r>
            <a:r>
              <a:rPr lang="it-IT" sz="2000" b="1" dirty="0">
                <a:solidFill>
                  <a:srgbClr val="FF6600"/>
                </a:solidFill>
                <a:latin typeface="+mn-lt"/>
              </a:rPr>
              <a:t>attraverso canali formali</a:t>
            </a:r>
            <a:r>
              <a:rPr lang="it-IT" sz="2000" dirty="0">
                <a:latin typeface="+mn-lt"/>
              </a:rPr>
              <a:t> </a:t>
            </a:r>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(email, confronti verbalizzati, etc.).</a:t>
            </a:r>
          </a:p>
        </p:txBody>
      </p:sp>
      <p:sp>
        <p:nvSpPr>
          <p:cNvPr id="18" name="Rettangolo 17"/>
          <p:cNvSpPr/>
          <p:nvPr/>
        </p:nvSpPr>
        <p:spPr>
          <a:xfrm>
            <a:off x="6344292" y="2253190"/>
            <a:ext cx="5201038" cy="1938992"/>
          </a:xfrm>
          <a:prstGeom prst="rect">
            <a:avLst/>
          </a:prstGeom>
          <a:ln w="38100">
            <a:solidFill>
              <a:srgbClr val="99CCFF"/>
            </a:solidFill>
          </a:ln>
        </p:spPr>
        <p:txBody>
          <a:bodyPr wrap="square">
            <a:spAutoFit/>
          </a:bodyPr>
          <a:lstStyle/>
          <a:p>
            <a:r>
              <a:rPr lang="it-IT" sz="2000" b="1" dirty="0">
                <a:solidFill>
                  <a:srgbClr val="FF6600"/>
                </a:solidFill>
                <a:latin typeface="+mn-lt"/>
              </a:rPr>
              <a:t>AQ5.D.3</a:t>
            </a:r>
          </a:p>
          <a:p>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È possibile </a:t>
            </a:r>
            <a:r>
              <a:rPr lang="it-IT" sz="2000" b="1" dirty="0">
                <a:solidFill>
                  <a:srgbClr val="FF6600"/>
                </a:solidFill>
                <a:latin typeface="+mn-lt"/>
              </a:rPr>
              <a:t>monitorare</a:t>
            </a:r>
            <a:r>
              <a:rPr lang="it-IT" sz="2000" dirty="0">
                <a:latin typeface="+mn-lt"/>
              </a:rPr>
              <a:t> </a:t>
            </a:r>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gli interventi del CdS inerenti a un’eventuale segnalazione, verificando anche se nel Rapporto di Riesame relativo all’anno di riferimento risulti evidenza di eventuali</a:t>
            </a:r>
            <a:r>
              <a:rPr lang="it-IT" sz="2000" dirty="0">
                <a:latin typeface="+mn-lt"/>
              </a:rPr>
              <a:t> </a:t>
            </a:r>
            <a:r>
              <a:rPr lang="it-IT" sz="2000" b="1" dirty="0">
                <a:solidFill>
                  <a:srgbClr val="FF6600"/>
                </a:solidFill>
                <a:latin typeface="+mn-lt"/>
              </a:rPr>
              <a:t>interventi correttivi</a:t>
            </a:r>
            <a:r>
              <a:rPr lang="it-IT" sz="2000" dirty="0">
                <a:latin typeface="+mn-lt"/>
              </a:rPr>
              <a:t> </a:t>
            </a:r>
            <a:r>
              <a:rPr lang="it-IT" sz="2000" dirty="0">
                <a:solidFill>
                  <a:srgbClr val="3078C0"/>
                </a:solidFill>
                <a:latin typeface="Calibri" panose="020F0502020204030204" pitchFamily="34" charset="0"/>
                <a:ea typeface="Tahoma" panose="020B0604030504040204" pitchFamily="34" charset="0"/>
                <a:cs typeface="Tahoma" panose="020B0604030504040204" pitchFamily="34" charset="0"/>
              </a:rPr>
              <a:t>intrapresi dal CdS.</a:t>
            </a:r>
          </a:p>
        </p:txBody>
      </p:sp>
    </p:spTree>
    <p:extLst>
      <p:ext uri="{BB962C8B-B14F-4D97-AF65-F5344CB8AC3E}">
        <p14:creationId xmlns:p14="http://schemas.microsoft.com/office/powerpoint/2010/main" val="2343577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200" b="1" i="1" dirty="0">
                <a:solidFill>
                  <a:srgbClr val="FFFFFF"/>
                </a:solidFill>
              </a:rPr>
              <a:t>LINK</a:t>
            </a:r>
            <a:r>
              <a:rPr lang="it-IT" sz="3200" b="1" dirty="0">
                <a:solidFill>
                  <a:srgbClr val="FFFFFF"/>
                </a:solidFill>
              </a:rPr>
              <a:t> A SITO ANVUR</a:t>
            </a:r>
            <a:r>
              <a:rPr lang="it-IT" sz="2800" b="1" dirty="0">
                <a:solidFill>
                  <a:srgbClr val="FFFFFF"/>
                </a:solidFill>
                <a:latin typeface="Helvetica" panose="020B0604020202020204" pitchFamily="34" charset="0"/>
              </a:rPr>
              <a:t> </a:t>
            </a:r>
          </a:p>
        </p:txBody>
      </p:sp>
      <p:sp>
        <p:nvSpPr>
          <p:cNvPr id="13" name="Rettangolo 12"/>
          <p:cNvSpPr/>
          <p:nvPr/>
        </p:nvSpPr>
        <p:spPr>
          <a:xfrm>
            <a:off x="309313" y="1990856"/>
            <a:ext cx="11646306" cy="2677656"/>
          </a:xfrm>
          <a:prstGeom prst="rect">
            <a:avLst/>
          </a:prstGeom>
        </p:spPr>
        <p:txBody>
          <a:bodyPr wrap="square">
            <a:spAutoFit/>
          </a:bodyPr>
          <a:lstStyle/>
          <a:p>
            <a:r>
              <a:rPr lang="it-IT" sz="2800" b="1" dirty="0">
                <a:solidFill>
                  <a:srgbClr val="3078C0"/>
                </a:solidFill>
                <a:latin typeface="Calibri" panose="020F0502020204030204" pitchFamily="34" charset="0"/>
                <a:ea typeface="Tahoma" panose="020B0604030504040204" pitchFamily="34" charset="0"/>
                <a:cs typeface="Tahoma" panose="020B0604030504040204" pitchFamily="34" charset="0"/>
              </a:rPr>
              <a:t>Rapporti ANVUR delle Sedi già visitate per l’accreditamento periodico</a:t>
            </a:r>
            <a:endParaRPr lang="it-IT" sz="2800" b="1" dirty="0">
              <a:solidFill>
                <a:srgbClr val="3078C0"/>
              </a:solidFill>
              <a:latin typeface="Calibri" panose="020F0502020204030204" pitchFamily="34" charset="0"/>
              <a:ea typeface="Tahoma" panose="020B0604030504040204" pitchFamily="34" charset="0"/>
              <a:cs typeface="Tahoma" panose="020B0604030504040204" pitchFamily="34" charset="0"/>
              <a:hlinkClick r:id="rId3"/>
            </a:endParaRPr>
          </a:p>
          <a:p>
            <a:endParaRPr lang="it-IT" sz="2800" b="1" dirty="0">
              <a:solidFill>
                <a:srgbClr val="3078C0"/>
              </a:solidFill>
              <a:latin typeface="Calibri" panose="020F0502020204030204" pitchFamily="34" charset="0"/>
              <a:ea typeface="Tahoma" panose="020B0604030504040204" pitchFamily="34" charset="0"/>
              <a:cs typeface="Tahoma" panose="020B0604030504040204" pitchFamily="34" charset="0"/>
              <a:hlinkClick r:id="rId3"/>
            </a:endParaRPr>
          </a:p>
          <a:p>
            <a:r>
              <a:rPr lang="it-IT" sz="2800" b="1" dirty="0">
                <a:solidFill>
                  <a:srgbClr val="3078C0"/>
                </a:solidFill>
                <a:latin typeface="Calibri" panose="020F0502020204030204" pitchFamily="34" charset="0"/>
                <a:ea typeface="Tahoma" panose="020B0604030504040204" pitchFamily="34" charset="0"/>
                <a:cs typeface="Tahoma" panose="020B0604030504040204" pitchFamily="34" charset="0"/>
                <a:hlinkClick r:id="rId3"/>
              </a:rPr>
              <a:t>http://www.anvur.org/index.php?option=com_content&amp;view=article&amp;id=898&amp;Itemid=643&amp;lang=it</a:t>
            </a:r>
            <a:endParaRPr lang="it-IT" sz="2800" b="1" dirty="0">
              <a:solidFill>
                <a:srgbClr val="3078C0"/>
              </a:solidFill>
              <a:latin typeface="Calibri" panose="020F050202020403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Presidio della Qualità</a:t>
              </a:r>
            </a:p>
          </p:txBody>
        </p:sp>
        <p:pic>
          <p:nvPicPr>
            <p:cNvPr id="19" name="Immagine 18"/>
            <p:cNvPicPr>
              <a:picLocks noChangeAspect="1"/>
            </p:cNvPicPr>
            <p:nvPr/>
          </p:nvPicPr>
          <p:blipFill>
            <a:blip r:embed="rId4"/>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5"/>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38</a:t>
            </a:fld>
            <a:endParaRPr lang="it-IT" sz="1600" b="1" dirty="0">
              <a:solidFill>
                <a:schemeClr val="bg1"/>
              </a:solidFill>
            </a:endParaRPr>
          </a:p>
        </p:txBody>
      </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Tree>
    <p:extLst>
      <p:ext uri="{BB962C8B-B14F-4D97-AF65-F5344CB8AC3E}">
        <p14:creationId xmlns:p14="http://schemas.microsoft.com/office/powerpoint/2010/main" val="3539098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800" b="1" dirty="0">
                <a:solidFill>
                  <a:srgbClr val="FFFFFF"/>
                </a:solidFill>
              </a:rPr>
              <a:t>SITOGRAFIA DI RIFERIMENTO</a:t>
            </a:r>
            <a:r>
              <a:rPr lang="it-IT" sz="2800" b="1" dirty="0">
                <a:solidFill>
                  <a:srgbClr val="FFFFFF"/>
                </a:solidFill>
                <a:latin typeface="Helvetica" panose="020B0604020202020204" pitchFamily="34" charset="0"/>
              </a:rPr>
              <a:t> </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39</a:t>
            </a:fld>
            <a:endParaRPr lang="it-IT" sz="1600" b="1" dirty="0">
              <a:solidFill>
                <a:schemeClr val="bg1"/>
              </a:solidFill>
            </a:endParaRPr>
          </a:p>
        </p:txBody>
      </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2" name="Rettangolo 1"/>
          <p:cNvSpPr/>
          <p:nvPr/>
        </p:nvSpPr>
        <p:spPr>
          <a:xfrm>
            <a:off x="1695358" y="1793148"/>
            <a:ext cx="8879418" cy="2862322"/>
          </a:xfrm>
          <a:prstGeom prst="rect">
            <a:avLst/>
          </a:prstGeom>
          <a:ln w="38100">
            <a:solidFill>
              <a:srgbClr val="99CCFF"/>
            </a:solidFill>
          </a:ln>
        </p:spPr>
        <p:txBody>
          <a:bodyPr wrap="none">
            <a:spAutoFit/>
          </a:bodyPr>
          <a:lstStyle/>
          <a:p>
            <a:r>
              <a:rPr lang="it-IT" dirty="0">
                <a:latin typeface="Calibri" panose="020F0502020204030204" pitchFamily="34" charset="0"/>
                <a:hlinkClick r:id="rId5"/>
              </a:rPr>
              <a:t>http://www.enqa.eu/</a:t>
            </a:r>
            <a:endParaRPr lang="it-IT" dirty="0">
              <a:latin typeface="Calibri" panose="020F0502020204030204" pitchFamily="34" charset="0"/>
            </a:endParaRPr>
          </a:p>
          <a:p>
            <a:endParaRPr lang="it-IT" dirty="0">
              <a:latin typeface="Calibri" panose="020F0502020204030204" pitchFamily="34" charset="0"/>
            </a:endParaRPr>
          </a:p>
          <a:p>
            <a:r>
              <a:rPr lang="it-IT" dirty="0">
                <a:latin typeface="Calibri" panose="020F0502020204030204" pitchFamily="34" charset="0"/>
                <a:hlinkClick r:id="rId6"/>
              </a:rPr>
              <a:t>http://www.anvur.org/index.php?lang=it</a:t>
            </a:r>
            <a:endParaRPr lang="it-IT" dirty="0">
              <a:latin typeface="Calibri" panose="020F0502020204030204" pitchFamily="34" charset="0"/>
            </a:endParaRPr>
          </a:p>
          <a:p>
            <a:endParaRPr lang="it-IT" dirty="0">
              <a:latin typeface="Calibri" panose="020F0502020204030204" pitchFamily="34" charset="0"/>
            </a:endParaRPr>
          </a:p>
          <a:p>
            <a:r>
              <a:rPr lang="it-IT" dirty="0">
                <a:latin typeface="Calibri" panose="020F0502020204030204" pitchFamily="34" charset="0"/>
                <a:hlinkClick r:id="rId7"/>
              </a:rPr>
              <a:t>https://www.crui.it/</a:t>
            </a:r>
            <a:endParaRPr lang="it-IT" dirty="0">
              <a:latin typeface="Calibri" panose="020F0502020204030204" pitchFamily="34" charset="0"/>
            </a:endParaRPr>
          </a:p>
          <a:p>
            <a:endParaRPr lang="it-IT" dirty="0">
              <a:latin typeface="Calibri" panose="020F0502020204030204" pitchFamily="34" charset="0"/>
            </a:endParaRPr>
          </a:p>
          <a:p>
            <a:r>
              <a:rPr lang="it-IT" dirty="0">
                <a:latin typeface="Calibri" panose="020F0502020204030204" pitchFamily="34" charset="0"/>
                <a:hlinkClick r:id="rId8"/>
              </a:rPr>
              <a:t>http://www.uniud.it/it/ateneo-uniud/ateneo-uniud-organizzazione/presidio-della-qualita</a:t>
            </a:r>
            <a:endParaRPr lang="it-IT" dirty="0">
              <a:latin typeface="Calibri" panose="020F0502020204030204" pitchFamily="34" charset="0"/>
            </a:endParaRPr>
          </a:p>
          <a:p>
            <a:endParaRPr lang="it-IT" dirty="0">
              <a:latin typeface="Calibri" panose="020F0502020204030204" pitchFamily="34" charset="0"/>
            </a:endParaRPr>
          </a:p>
          <a:p>
            <a:r>
              <a:rPr lang="it-IT" dirty="0">
                <a:latin typeface="Calibri" panose="020F0502020204030204" pitchFamily="34" charset="0"/>
                <a:hlinkClick r:id="rId9"/>
              </a:rPr>
              <a:t>https://nuva.uniud.it/</a:t>
            </a:r>
            <a:endParaRPr lang="it-IT" dirty="0">
              <a:latin typeface="Calibri" panose="020F0502020204030204" pitchFamily="34" charset="0"/>
            </a:endParaRPr>
          </a:p>
          <a:p>
            <a:endParaRPr lang="it-IT" dirty="0"/>
          </a:p>
        </p:txBody>
      </p:sp>
    </p:spTree>
    <p:extLst>
      <p:ext uri="{BB962C8B-B14F-4D97-AF65-F5344CB8AC3E}">
        <p14:creationId xmlns:p14="http://schemas.microsoft.com/office/powerpoint/2010/main" val="11549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CON UN PASSO COMINCIA IL CAMMINO</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4</a:t>
            </a:fld>
            <a:endParaRPr lang="it-IT" sz="1600" b="1" dirty="0">
              <a:solidFill>
                <a:schemeClr val="bg1"/>
              </a:solidFill>
            </a:endParaRPr>
          </a:p>
        </p:txBody>
      </p:sp>
      <p:sp>
        <p:nvSpPr>
          <p:cNvPr id="2" name="Rettangolo 1"/>
          <p:cNvSpPr/>
          <p:nvPr/>
        </p:nvSpPr>
        <p:spPr>
          <a:xfrm>
            <a:off x="400691" y="593124"/>
            <a:ext cx="11420605" cy="3046988"/>
          </a:xfrm>
          <a:prstGeom prst="rect">
            <a:avLst/>
          </a:prstGeom>
        </p:spPr>
        <p:txBody>
          <a:bodyPr wrap="square">
            <a:spAutoFit/>
          </a:bodyPr>
          <a:lstStyle/>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p:txBody>
      </p:sp>
      <p:sp>
        <p:nvSpPr>
          <p:cNvPr id="4" name="Rettangolo 3"/>
          <p:cNvSpPr/>
          <p:nvPr/>
        </p:nvSpPr>
        <p:spPr>
          <a:xfrm>
            <a:off x="400691" y="886090"/>
            <a:ext cx="11610796" cy="3754874"/>
          </a:xfrm>
          <a:prstGeom prst="rect">
            <a:avLst/>
          </a:prstGeom>
          <a:ln w="38100">
            <a:solidFill>
              <a:srgbClr val="99CCFF"/>
            </a:solidFill>
          </a:ln>
        </p:spPr>
        <p:txBody>
          <a:bodyPr wrap="square">
            <a:spAutoFit/>
          </a:bodyPr>
          <a:lstStyle/>
          <a:p>
            <a:r>
              <a:rPr lang="it-IT" sz="3400" dirty="0">
                <a:solidFill>
                  <a:srgbClr val="3078C0"/>
                </a:solidFill>
                <a:latin typeface="+mn-lt"/>
                <a:ea typeface="Tahoma" panose="020B0604030504040204" pitchFamily="34" charset="0"/>
                <a:cs typeface="Tahoma" panose="020B0604030504040204" pitchFamily="34" charset="0"/>
              </a:rPr>
              <a:t>Il</a:t>
            </a:r>
            <a:r>
              <a:rPr lang="it-IT" sz="3400" dirty="0">
                <a:latin typeface="+mn-lt"/>
              </a:rPr>
              <a:t> </a:t>
            </a:r>
            <a:r>
              <a:rPr lang="it-IT" sz="3400" b="1" dirty="0">
                <a:solidFill>
                  <a:srgbClr val="FF6600"/>
                </a:solidFill>
                <a:latin typeface="+mn-lt"/>
              </a:rPr>
              <a:t>Sistema di Assicurazione della Qualità (AQ)</a:t>
            </a:r>
            <a:r>
              <a:rPr lang="it-IT" sz="3400" dirty="0">
                <a:latin typeface="+mn-lt"/>
              </a:rPr>
              <a:t> </a:t>
            </a:r>
            <a:r>
              <a:rPr lang="it-IT" sz="3400" dirty="0">
                <a:solidFill>
                  <a:srgbClr val="3078C0"/>
                </a:solidFill>
                <a:latin typeface="+mn-lt"/>
                <a:ea typeface="Tahoma" panose="020B0604030504040204" pitchFamily="34" charset="0"/>
                <a:cs typeface="Tahoma" panose="020B0604030504040204" pitchFamily="34" charset="0"/>
              </a:rPr>
              <a:t>è l’insieme di tutte le attività poste in essere per assicurare che gli obiettivi della qualità siano soddisfatti. È, altresì, un sistema attraverso il quale gli Organi di Governo realizzano la propria politica della qualità e prevede azioni di progettazione, messa in opera, osservazione (monitoraggio) e controllo, condotte sotto la supervisione di un responsabile, analizzando sia le azioni sia gli strumenti utilizzati.</a:t>
            </a:r>
          </a:p>
        </p:txBody>
      </p:sp>
      <p:sp>
        <p:nvSpPr>
          <p:cNvPr id="7" name="Rettangolo 6"/>
          <p:cNvSpPr/>
          <p:nvPr/>
        </p:nvSpPr>
        <p:spPr>
          <a:xfrm>
            <a:off x="2788056" y="5062278"/>
            <a:ext cx="5708822" cy="584775"/>
          </a:xfrm>
          <a:prstGeom prst="rect">
            <a:avLst/>
          </a:prstGeom>
          <a:ln w="38100">
            <a:solidFill>
              <a:srgbClr val="99CCFF"/>
            </a:solidFill>
          </a:ln>
        </p:spPr>
        <p:txBody>
          <a:bodyPr wrap="square">
            <a:spAutoFit/>
          </a:bodyPr>
          <a:lstStyle/>
          <a:p>
            <a:pPr algn="ctr"/>
            <a:r>
              <a:rPr lang="it-IT" sz="3200" dirty="0">
                <a:solidFill>
                  <a:srgbClr val="FF6600"/>
                </a:solidFill>
                <a:latin typeface="+mn-lt"/>
              </a:rPr>
              <a:t>Già</a:t>
            </a:r>
            <a:r>
              <a:rPr lang="it-IT" sz="3200" dirty="0">
                <a:solidFill>
                  <a:srgbClr val="3078C0"/>
                </a:solidFill>
                <a:latin typeface="+mn-lt"/>
                <a:ea typeface="Tahoma" panose="020B0604030504040204" pitchFamily="34" charset="0"/>
                <a:cs typeface="Tahoma" panose="020B0604030504040204" pitchFamily="34" charset="0"/>
              </a:rPr>
              <a:t>, ma da dove siamo partiti?</a:t>
            </a:r>
          </a:p>
        </p:txBody>
      </p:sp>
    </p:spTree>
    <p:extLst>
      <p:ext uri="{BB962C8B-B14F-4D97-AF65-F5344CB8AC3E}">
        <p14:creationId xmlns:p14="http://schemas.microsoft.com/office/powerpoint/2010/main" val="2639414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2800" b="1" dirty="0">
                <a:solidFill>
                  <a:srgbClr val="FFFFFF"/>
                </a:solidFill>
              </a:rPr>
              <a:t>WORK IN PROGRESS</a:t>
            </a:r>
            <a:r>
              <a:rPr lang="it-IT" sz="2800" b="1" dirty="0">
                <a:solidFill>
                  <a:srgbClr val="FFFFFF"/>
                </a:solidFill>
                <a:latin typeface="Helvetica" panose="020B0604020202020204" pitchFamily="34" charset="0"/>
              </a:rPr>
              <a:t> </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40</a:t>
            </a:fld>
            <a:endParaRPr lang="it-IT" sz="1600" b="1" dirty="0">
              <a:solidFill>
                <a:schemeClr val="bg1"/>
              </a:solidFill>
            </a:endParaRPr>
          </a:p>
        </p:txBody>
      </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5" name="Rettangolo 4"/>
          <p:cNvSpPr/>
          <p:nvPr/>
        </p:nvSpPr>
        <p:spPr>
          <a:xfrm>
            <a:off x="235173" y="870459"/>
            <a:ext cx="4303876" cy="4832092"/>
          </a:xfrm>
          <a:prstGeom prst="rect">
            <a:avLst/>
          </a:prstGeom>
        </p:spPr>
        <p:txBody>
          <a:bodyPr wrap="square">
            <a:spAutoFit/>
          </a:bodyPr>
          <a:lstStyle/>
          <a:p>
            <a:r>
              <a:rPr lang="it-IT" sz="2800" dirty="0">
                <a:solidFill>
                  <a:srgbClr val="3078C0"/>
                </a:solidFill>
                <a:latin typeface="+mn-lt"/>
                <a:ea typeface="Tahoma" panose="020B0604030504040204" pitchFamily="34" charset="0"/>
                <a:cs typeface="Tahoma" panose="020B0604030504040204" pitchFamily="34" charset="0"/>
              </a:rPr>
              <a:t>Andrà </a:t>
            </a:r>
            <a:r>
              <a:rPr lang="it-IT" sz="2800" b="1" dirty="0">
                <a:solidFill>
                  <a:srgbClr val="FF6600"/>
                </a:solidFill>
                <a:latin typeface="+mn-lt"/>
                <a:ea typeface="Tahoma" panose="020B0604030504040204" pitchFamily="34" charset="0"/>
                <a:cs typeface="Tahoma" panose="020B0604030504040204" pitchFamily="34" charset="0"/>
              </a:rPr>
              <a:t>lontano</a:t>
            </a:r>
            <a:r>
              <a:rPr lang="it-IT" sz="2800" dirty="0">
                <a:solidFill>
                  <a:srgbClr val="3078C0"/>
                </a:solidFill>
                <a:latin typeface="+mn-lt"/>
                <a:ea typeface="Tahoma" panose="020B0604030504040204" pitchFamily="34" charset="0"/>
                <a:cs typeface="Tahoma" panose="020B0604030504040204" pitchFamily="34" charset="0"/>
              </a:rPr>
              <a:t>? Farà fortuna? Raddrizzerà tutte le cose storte di questo mondo? Noi non lo sappiamo, perché egli </a:t>
            </a:r>
            <a:r>
              <a:rPr lang="it-IT" sz="2800" b="1" dirty="0">
                <a:solidFill>
                  <a:srgbClr val="FF6600"/>
                </a:solidFill>
                <a:latin typeface="+mn-lt"/>
                <a:ea typeface="Tahoma" panose="020B0604030504040204" pitchFamily="34" charset="0"/>
                <a:cs typeface="Tahoma" panose="020B0604030504040204" pitchFamily="34" charset="0"/>
              </a:rPr>
              <a:t>sta</a:t>
            </a:r>
            <a:r>
              <a:rPr lang="it-IT" sz="2800" dirty="0">
                <a:solidFill>
                  <a:srgbClr val="3078C0"/>
                </a:solidFill>
                <a:latin typeface="+mn-lt"/>
                <a:ea typeface="Tahoma" panose="020B0604030504040204" pitchFamily="34" charset="0"/>
                <a:cs typeface="Tahoma" panose="020B0604030504040204" pitchFamily="34" charset="0"/>
              </a:rPr>
              <a:t> ancora </a:t>
            </a:r>
            <a:r>
              <a:rPr lang="it-IT" sz="2800" b="1" dirty="0">
                <a:solidFill>
                  <a:srgbClr val="FF6600"/>
                </a:solidFill>
                <a:latin typeface="+mn-lt"/>
                <a:ea typeface="Tahoma" panose="020B0604030504040204" pitchFamily="34" charset="0"/>
                <a:cs typeface="Tahoma" panose="020B0604030504040204" pitchFamily="34" charset="0"/>
              </a:rPr>
              <a:t>marciando</a:t>
            </a:r>
            <a:r>
              <a:rPr lang="it-IT" sz="2800" dirty="0">
                <a:solidFill>
                  <a:srgbClr val="3078C0"/>
                </a:solidFill>
                <a:latin typeface="+mn-lt"/>
                <a:ea typeface="Tahoma" panose="020B0604030504040204" pitchFamily="34" charset="0"/>
                <a:cs typeface="Tahoma" panose="020B0604030504040204" pitchFamily="34" charset="0"/>
              </a:rPr>
              <a:t> con il coraggio e la decisione del primo giorno. Possiamo solo augurargli, di tutto cuore: </a:t>
            </a:r>
            <a:r>
              <a:rPr lang="it-IT" sz="2800" b="1" dirty="0">
                <a:solidFill>
                  <a:srgbClr val="FF6600"/>
                </a:solidFill>
                <a:latin typeface="+mn-lt"/>
                <a:ea typeface="Tahoma" panose="020B0604030504040204" pitchFamily="34" charset="0"/>
                <a:cs typeface="Tahoma" panose="020B0604030504040204" pitchFamily="34" charset="0"/>
              </a:rPr>
              <a:t>Buon viaggio</a:t>
            </a:r>
            <a:r>
              <a:rPr lang="it-IT" sz="2800" dirty="0">
                <a:solidFill>
                  <a:srgbClr val="3078C0"/>
                </a:solidFill>
                <a:latin typeface="+mn-lt"/>
                <a:ea typeface="Tahoma" panose="020B0604030504040204" pitchFamily="34" charset="0"/>
                <a:cs typeface="Tahoma" panose="020B0604030504040204" pitchFamily="34" charset="0"/>
              </a:rPr>
              <a:t>!</a:t>
            </a:r>
          </a:p>
          <a:p>
            <a:pPr algn="r"/>
            <a:r>
              <a:rPr lang="it-IT" sz="2400" i="1" dirty="0">
                <a:latin typeface="+mn-lt"/>
              </a:rPr>
              <a:t>	</a:t>
            </a:r>
            <a:r>
              <a:rPr lang="it-IT" i="1" dirty="0">
                <a:solidFill>
                  <a:srgbClr val="3078C0"/>
                </a:solidFill>
                <a:latin typeface="+mn-lt"/>
                <a:ea typeface="Tahoma" panose="020B0604030504040204" pitchFamily="34" charset="0"/>
                <a:cs typeface="Tahoma" panose="020B0604030504040204" pitchFamily="34" charset="0"/>
              </a:rPr>
              <a:t>G. </a:t>
            </a:r>
            <a:r>
              <a:rPr lang="it-IT" i="1" dirty="0" err="1">
                <a:solidFill>
                  <a:srgbClr val="3078C0"/>
                </a:solidFill>
                <a:latin typeface="+mn-lt"/>
                <a:ea typeface="Tahoma" panose="020B0604030504040204" pitchFamily="34" charset="0"/>
                <a:cs typeface="Tahoma" panose="020B0604030504040204" pitchFamily="34" charset="0"/>
              </a:rPr>
              <a:t>Rodari</a:t>
            </a:r>
            <a:r>
              <a:rPr lang="it-IT" i="1" dirty="0">
                <a:solidFill>
                  <a:srgbClr val="3078C0"/>
                </a:solidFill>
                <a:latin typeface="+mn-lt"/>
                <a:ea typeface="Tahoma" panose="020B0604030504040204" pitchFamily="34" charset="0"/>
                <a:cs typeface="Tahoma" panose="020B0604030504040204" pitchFamily="34" charset="0"/>
              </a:rPr>
              <a:t> (1920-1980)</a:t>
            </a:r>
          </a:p>
        </p:txBody>
      </p:sp>
      <p:pic>
        <p:nvPicPr>
          <p:cNvPr id="23" name="Immagine 22"/>
          <p:cNvPicPr/>
          <p:nvPr/>
        </p:nvPicPr>
        <p:blipFill rotWithShape="1">
          <a:blip r:embed="rId5"/>
          <a:srcRect l="45943" t="29731" r="9888" b="27540"/>
          <a:stretch/>
        </p:blipFill>
        <p:spPr bwMode="auto">
          <a:xfrm>
            <a:off x="4893692" y="975030"/>
            <a:ext cx="6564300" cy="41381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9124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1"/>
            <a:ext cx="3033712" cy="2943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b="1" dirty="0">
              <a:latin typeface="Comic Sans MS" panose="030F0702030302020204" pitchFamily="66" charset="0"/>
              <a:cs typeface="Arabic Typesetting" panose="03020402040406030203" pitchFamily="66" charset="-78"/>
            </a:endParaRPr>
          </a:p>
        </p:txBody>
      </p:sp>
      <p:sp>
        <p:nvSpPr>
          <p:cNvPr id="10" name="Rettangolo 9"/>
          <p:cNvSpPr/>
          <p:nvPr/>
        </p:nvSpPr>
        <p:spPr>
          <a:xfrm>
            <a:off x="0" y="-1"/>
            <a:ext cx="830263" cy="2943225"/>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679825" y="-1"/>
            <a:ext cx="8512175" cy="2943225"/>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it-IT" sz="4000" b="1" dirty="0">
                <a:solidFill>
                  <a:srgbClr val="FFFFFF"/>
                </a:solidFill>
                <a:latin typeface="Helvetica" panose="020B0604020202020204" pitchFamily="34" charset="0"/>
              </a:rPr>
              <a:t> </a:t>
            </a:r>
            <a:r>
              <a:rPr lang="it-IT" sz="4400" b="1" dirty="0">
                <a:solidFill>
                  <a:srgbClr val="FFFFFF"/>
                </a:solidFill>
                <a:latin typeface="Helvetica" panose="020B0604020202020204" pitchFamily="34" charset="0"/>
              </a:rPr>
              <a:t>HIC SUNT FUTURA</a:t>
            </a:r>
          </a:p>
        </p:txBody>
      </p:sp>
      <p:pic>
        <p:nvPicPr>
          <p:cNvPr id="1026" name="Picture 2" descr="http://www.fondazionepertini.it/upload/universit%C3%A0%20udine%20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 y="1317390"/>
            <a:ext cx="5100061" cy="506283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o 11"/>
          <p:cNvGrpSpPr/>
          <p:nvPr/>
        </p:nvGrpSpPr>
        <p:grpSpPr>
          <a:xfrm>
            <a:off x="0" y="6391544"/>
            <a:ext cx="12192000" cy="457200"/>
            <a:chOff x="0" y="6400800"/>
            <a:chExt cx="12192000" cy="457200"/>
          </a:xfrm>
        </p:grpSpPr>
        <p:sp>
          <p:nvSpPr>
            <p:cNvPr id="13" name="Rettangolo 12"/>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Rettangolo 13"/>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a:t>
              </a:r>
            </a:p>
          </p:txBody>
        </p:sp>
        <p:pic>
          <p:nvPicPr>
            <p:cNvPr id="15" name="Immagine 14"/>
            <p:cNvPicPr>
              <a:picLocks noChangeAspect="1"/>
            </p:cNvPicPr>
            <p:nvPr/>
          </p:nvPicPr>
          <p:blipFill>
            <a:blip r:embed="rId4"/>
            <a:stretch>
              <a:fillRect/>
            </a:stretch>
          </p:blipFill>
          <p:spPr>
            <a:xfrm>
              <a:off x="400692" y="6408685"/>
              <a:ext cx="429571" cy="437994"/>
            </a:xfrm>
            <a:prstGeom prst="rect">
              <a:avLst/>
            </a:prstGeom>
          </p:spPr>
        </p:pic>
        <p:sp>
          <p:nvSpPr>
            <p:cNvPr id="16" name="Rettangolo 15"/>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17" name="Immagine 16"/>
            <p:cNvPicPr>
              <a:picLocks noChangeAspect="1"/>
            </p:cNvPicPr>
            <p:nvPr/>
          </p:nvPicPr>
          <p:blipFill>
            <a:blip r:embed="rId5"/>
            <a:stretch>
              <a:fillRect/>
            </a:stretch>
          </p:blipFill>
          <p:spPr>
            <a:xfrm>
              <a:off x="1280745" y="6408686"/>
              <a:ext cx="1069221" cy="437994"/>
            </a:xfrm>
            <a:prstGeom prst="rect">
              <a:avLst/>
            </a:prstGeom>
          </p:spPr>
        </p:pic>
      </p:grpSp>
      <p:sp>
        <p:nvSpPr>
          <p:cNvPr id="19" name="Rettangolo 18"/>
          <p:cNvSpPr/>
          <p:nvPr/>
        </p:nvSpPr>
        <p:spPr>
          <a:xfrm>
            <a:off x="7008638" y="6391544"/>
            <a:ext cx="5158458" cy="437994"/>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it-IT" sz="2000" b="1" dirty="0">
                <a:solidFill>
                  <a:schemeClr val="bg1"/>
                </a:solidFill>
                <a:hlinkClick r:id="rId6"/>
              </a:rPr>
              <a:t>https://</a:t>
            </a:r>
            <a:r>
              <a:rPr lang="it-IT" b="1" dirty="0">
                <a:solidFill>
                  <a:schemeClr val="bg1"/>
                </a:solidFill>
                <a:hlinkClick r:id="rId6"/>
              </a:rPr>
              <a:t>www.youtube.com/watch?v=Ga6E3LxUug0</a:t>
            </a:r>
            <a:r>
              <a:rPr lang="it-IT" b="1" dirty="0">
                <a:solidFill>
                  <a:schemeClr val="bg1"/>
                </a:solidFill>
              </a:rPr>
              <a:t>  </a:t>
            </a:r>
            <a:r>
              <a:rPr lang="it-IT" sz="2000" b="1" dirty="0">
                <a:solidFill>
                  <a:schemeClr val="bg1"/>
                </a:solidFill>
              </a:rPr>
              <a:t>  </a:t>
            </a:r>
            <a:endParaRPr lang="it-IT" sz="2000" dirty="0">
              <a:solidFill>
                <a:schemeClr val="bg1"/>
              </a:solidFill>
            </a:endParaRPr>
          </a:p>
        </p:txBody>
      </p:sp>
      <p:pic>
        <p:nvPicPr>
          <p:cNvPr id="20" name="Picture 2" descr="Scatta l’ora dello Student D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4701" y="2943224"/>
            <a:ext cx="5197299" cy="345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25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CON UN PASSO COMINCIA IL CAMMINO</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5</a:t>
            </a:fld>
            <a:endParaRPr lang="it-IT" sz="1600" b="1" dirty="0">
              <a:solidFill>
                <a:schemeClr val="bg1"/>
              </a:solidFill>
            </a:endParaRPr>
          </a:p>
        </p:txBody>
      </p:sp>
      <p:sp>
        <p:nvSpPr>
          <p:cNvPr id="2" name="Rettangolo 1"/>
          <p:cNvSpPr/>
          <p:nvPr/>
        </p:nvSpPr>
        <p:spPr>
          <a:xfrm>
            <a:off x="400691" y="593124"/>
            <a:ext cx="11420605" cy="3046988"/>
          </a:xfrm>
          <a:prstGeom prst="rect">
            <a:avLst/>
          </a:prstGeom>
        </p:spPr>
        <p:txBody>
          <a:bodyPr wrap="square">
            <a:spAutoFit/>
          </a:bodyPr>
          <a:lstStyle/>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p:txBody>
      </p:sp>
      <p:sp>
        <p:nvSpPr>
          <p:cNvPr id="5" name="Rettangolo 4"/>
          <p:cNvSpPr/>
          <p:nvPr/>
        </p:nvSpPr>
        <p:spPr>
          <a:xfrm>
            <a:off x="7838984" y="1420428"/>
            <a:ext cx="3811184" cy="2954655"/>
          </a:xfrm>
          <a:prstGeom prst="rect">
            <a:avLst/>
          </a:prstGeom>
        </p:spPr>
        <p:txBody>
          <a:bodyPr wrap="square">
            <a:spAutoFit/>
          </a:bodyPr>
          <a:lstStyle/>
          <a:p>
            <a:r>
              <a:rPr lang="it-IT" sz="3800" dirty="0">
                <a:solidFill>
                  <a:srgbClr val="3078C0"/>
                </a:solidFill>
                <a:latin typeface="+mn-lt"/>
                <a:ea typeface="Tahoma" panose="020B0604030504040204" pitchFamily="34" charset="0"/>
                <a:cs typeface="Tahoma" panose="020B0604030504040204" pitchFamily="34" charset="0"/>
              </a:rPr>
              <a:t>Chi vuol </a:t>
            </a:r>
            <a:r>
              <a:rPr lang="it-IT" sz="3800" dirty="0">
                <a:solidFill>
                  <a:srgbClr val="FF6600"/>
                </a:solidFill>
                <a:latin typeface="+mn-lt"/>
              </a:rPr>
              <a:t>muovere</a:t>
            </a:r>
            <a:r>
              <a:rPr lang="it-IT" sz="3800" dirty="0">
                <a:latin typeface="+mn-lt"/>
              </a:rPr>
              <a:t> </a:t>
            </a:r>
            <a:r>
              <a:rPr lang="it-IT" sz="3800" dirty="0">
                <a:solidFill>
                  <a:srgbClr val="3078C0"/>
                </a:solidFill>
                <a:latin typeface="+mn-lt"/>
                <a:ea typeface="Tahoma" panose="020B0604030504040204" pitchFamily="34" charset="0"/>
                <a:cs typeface="Tahoma" panose="020B0604030504040204" pitchFamily="34" charset="0"/>
              </a:rPr>
              <a:t>il </a:t>
            </a:r>
            <a:r>
              <a:rPr lang="it-IT" sz="3800" dirty="0">
                <a:solidFill>
                  <a:srgbClr val="FF6600"/>
                </a:solidFill>
                <a:latin typeface="+mn-lt"/>
              </a:rPr>
              <a:t>mondo</a:t>
            </a:r>
            <a:r>
              <a:rPr lang="it-IT" sz="3800" dirty="0">
                <a:solidFill>
                  <a:srgbClr val="3078C0"/>
                </a:solidFill>
                <a:latin typeface="+mn-lt"/>
                <a:ea typeface="Tahoma" panose="020B0604030504040204" pitchFamily="34" charset="0"/>
                <a:cs typeface="Tahoma" panose="020B0604030504040204" pitchFamily="34" charset="0"/>
              </a:rPr>
              <a:t>,</a:t>
            </a:r>
          </a:p>
          <a:p>
            <a:r>
              <a:rPr lang="it-IT" sz="3800" dirty="0">
                <a:solidFill>
                  <a:srgbClr val="3078C0"/>
                </a:solidFill>
                <a:latin typeface="+mn-lt"/>
                <a:ea typeface="Tahoma" panose="020B0604030504040204" pitchFamily="34" charset="0"/>
                <a:cs typeface="Tahoma" panose="020B0604030504040204" pitchFamily="34" charset="0"/>
              </a:rPr>
              <a:t>prima muova </a:t>
            </a:r>
            <a:r>
              <a:rPr lang="it-IT" sz="3800" dirty="0">
                <a:solidFill>
                  <a:srgbClr val="FF6600"/>
                </a:solidFill>
                <a:latin typeface="+mn-lt"/>
              </a:rPr>
              <a:t>se</a:t>
            </a:r>
            <a:r>
              <a:rPr lang="it-IT" sz="3800" dirty="0">
                <a:latin typeface="+mn-lt"/>
              </a:rPr>
              <a:t> </a:t>
            </a:r>
            <a:r>
              <a:rPr lang="it-IT" sz="3800" dirty="0">
                <a:solidFill>
                  <a:srgbClr val="FF6600"/>
                </a:solidFill>
                <a:latin typeface="+mn-lt"/>
              </a:rPr>
              <a:t>stesso</a:t>
            </a:r>
            <a:r>
              <a:rPr lang="it-IT" sz="3800" dirty="0">
                <a:solidFill>
                  <a:srgbClr val="3078C0"/>
                </a:solidFill>
                <a:latin typeface="+mn-lt"/>
                <a:ea typeface="Tahoma" panose="020B0604030504040204" pitchFamily="34" charset="0"/>
                <a:cs typeface="Tahoma" panose="020B0604030504040204" pitchFamily="34" charset="0"/>
              </a:rPr>
              <a:t>.</a:t>
            </a:r>
          </a:p>
          <a:p>
            <a:endParaRPr lang="it-IT" sz="1600" i="1" dirty="0">
              <a:solidFill>
                <a:srgbClr val="3078C0"/>
              </a:solidFill>
              <a:latin typeface="+mn-lt"/>
              <a:ea typeface="Tahoma" panose="020B0604030504040204" pitchFamily="34" charset="0"/>
              <a:cs typeface="Tahoma" panose="020B0604030504040204" pitchFamily="34" charset="0"/>
            </a:endParaRPr>
          </a:p>
          <a:p>
            <a:pPr algn="r"/>
            <a:r>
              <a:rPr lang="it-IT" i="1" dirty="0">
                <a:solidFill>
                  <a:srgbClr val="3078C0"/>
                </a:solidFill>
                <a:latin typeface="+mn-lt"/>
                <a:ea typeface="Tahoma" panose="020B0604030504040204" pitchFamily="34" charset="0"/>
                <a:cs typeface="Tahoma" panose="020B0604030504040204" pitchFamily="34" charset="0"/>
              </a:rPr>
              <a:t>Socrate (470/469 a.C. – 399 a.C.)</a:t>
            </a:r>
          </a:p>
        </p:txBody>
      </p:sp>
      <p:pic>
        <p:nvPicPr>
          <p:cNvPr id="6" name="Immagine 5"/>
          <p:cNvPicPr>
            <a:picLocks noChangeAspect="1"/>
          </p:cNvPicPr>
          <p:nvPr/>
        </p:nvPicPr>
        <p:blipFill>
          <a:blip r:embed="rId5"/>
          <a:stretch>
            <a:fillRect/>
          </a:stretch>
        </p:blipFill>
        <p:spPr>
          <a:xfrm>
            <a:off x="498027" y="868057"/>
            <a:ext cx="6966813" cy="4641127"/>
          </a:xfrm>
          <a:prstGeom prst="rect">
            <a:avLst/>
          </a:prstGeom>
        </p:spPr>
      </p:pic>
    </p:spTree>
    <p:extLst>
      <p:ext uri="{BB962C8B-B14F-4D97-AF65-F5344CB8AC3E}">
        <p14:creationId xmlns:p14="http://schemas.microsoft.com/office/powerpoint/2010/main" val="51076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IN EUROPA</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6</a:t>
            </a:fld>
            <a:endParaRPr lang="it-IT" sz="1600" b="1" dirty="0">
              <a:solidFill>
                <a:schemeClr val="bg1"/>
              </a:solidFill>
            </a:endParaRPr>
          </a:p>
        </p:txBody>
      </p:sp>
      <p:sp>
        <p:nvSpPr>
          <p:cNvPr id="2" name="Rettangolo 1"/>
          <p:cNvSpPr/>
          <p:nvPr/>
        </p:nvSpPr>
        <p:spPr>
          <a:xfrm>
            <a:off x="400691" y="593124"/>
            <a:ext cx="11420605" cy="3046988"/>
          </a:xfrm>
          <a:prstGeom prst="rect">
            <a:avLst/>
          </a:prstGeom>
        </p:spPr>
        <p:txBody>
          <a:bodyPr wrap="square">
            <a:spAutoFit/>
          </a:bodyPr>
          <a:lstStyle/>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endParaRPr lang="it-IT" sz="3200" dirty="0">
              <a:solidFill>
                <a:srgbClr val="000000"/>
              </a:solidFill>
              <a:latin typeface="Calibri" panose="020F0502020204030204" pitchFamily="34" charset="0"/>
            </a:endParaRPr>
          </a:p>
          <a:p>
            <a:r>
              <a:rPr lang="it-IT" sz="3200" dirty="0">
                <a:solidFill>
                  <a:srgbClr val="3078C0"/>
                </a:solidFill>
                <a:latin typeface="Calibri" panose="020F0502020204030204" pitchFamily="34" charset="0"/>
                <a:ea typeface="Tahoma" panose="020B0604030504040204" pitchFamily="34" charset="0"/>
                <a:cs typeface="Tahoma" panose="020B0604030504040204" pitchFamily="34" charset="0"/>
              </a:rPr>
              <a:t>Cosa accade in </a:t>
            </a:r>
            <a:r>
              <a:rPr lang="it-IT" sz="3200" dirty="0">
                <a:solidFill>
                  <a:srgbClr val="FF6600"/>
                </a:solidFill>
                <a:latin typeface="Calibri" panose="020F0502020204030204" pitchFamily="34" charset="0"/>
              </a:rPr>
              <a:t>Europa</a:t>
            </a:r>
            <a:r>
              <a:rPr lang="it-IT" sz="3200" dirty="0">
                <a:solidFill>
                  <a:srgbClr val="3078C0"/>
                </a:solidFill>
                <a:latin typeface="Calibri" panose="020F0502020204030204" pitchFamily="34" charset="0"/>
                <a:ea typeface="Tahoma" panose="020B0604030504040204" pitchFamily="34" charset="0"/>
                <a:cs typeface="Tahoma" panose="020B0604030504040204" pitchFamily="34" charset="0"/>
              </a:rPr>
              <a:t>?</a:t>
            </a:r>
          </a:p>
        </p:txBody>
      </p:sp>
      <p:pic>
        <p:nvPicPr>
          <p:cNvPr id="1026" name="Picture 2" descr="Risultati immagini per unione europ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1514" y="458009"/>
            <a:ext cx="6054810" cy="591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72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PROCESSO DI BOLOGNA</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7</a:t>
            </a:fld>
            <a:endParaRPr lang="it-IT" sz="1600" b="1" dirty="0">
              <a:solidFill>
                <a:schemeClr val="bg1"/>
              </a:solidFill>
            </a:endParaRPr>
          </a:p>
        </p:txBody>
      </p:sp>
      <p:pic>
        <p:nvPicPr>
          <p:cNvPr id="4" name="Immagine 3"/>
          <p:cNvPicPr>
            <a:picLocks noChangeAspect="1"/>
          </p:cNvPicPr>
          <p:nvPr/>
        </p:nvPicPr>
        <p:blipFill>
          <a:blip r:embed="rId5">
            <a:lum bright="-2000"/>
          </a:blip>
          <a:stretch>
            <a:fillRect/>
          </a:stretch>
        </p:blipFill>
        <p:spPr>
          <a:xfrm>
            <a:off x="6120713" y="469135"/>
            <a:ext cx="6071283" cy="5866805"/>
          </a:xfrm>
          <a:prstGeom prst="rect">
            <a:avLst/>
          </a:prstGeom>
        </p:spPr>
      </p:pic>
      <p:sp>
        <p:nvSpPr>
          <p:cNvPr id="2" name="Rettangolo 1"/>
          <p:cNvSpPr/>
          <p:nvPr/>
        </p:nvSpPr>
        <p:spPr>
          <a:xfrm>
            <a:off x="400691" y="593124"/>
            <a:ext cx="11420605" cy="584775"/>
          </a:xfrm>
          <a:prstGeom prst="rect">
            <a:avLst/>
          </a:prstGeom>
        </p:spPr>
        <p:txBody>
          <a:bodyPr wrap="square">
            <a:spAutoFit/>
          </a:bodyPr>
          <a:lstStyle/>
          <a:p>
            <a:endParaRPr lang="it-IT" sz="3200" dirty="0">
              <a:solidFill>
                <a:srgbClr val="000000"/>
              </a:solidFill>
              <a:latin typeface="Calibri" panose="020F0502020204030204" pitchFamily="34" charset="0"/>
            </a:endParaRPr>
          </a:p>
        </p:txBody>
      </p:sp>
      <p:sp>
        <p:nvSpPr>
          <p:cNvPr id="5" name="Rettangolo 4"/>
          <p:cNvSpPr/>
          <p:nvPr/>
        </p:nvSpPr>
        <p:spPr>
          <a:xfrm>
            <a:off x="121353" y="593124"/>
            <a:ext cx="5999360" cy="5170646"/>
          </a:xfrm>
          <a:prstGeom prst="rect">
            <a:avLst/>
          </a:prstGeom>
        </p:spPr>
        <p:txBody>
          <a:bodyPr wrap="square">
            <a:spAutoFit/>
          </a:bodyPr>
          <a:lstStyle/>
          <a:p>
            <a:r>
              <a:rPr lang="it-IT" sz="3000" dirty="0">
                <a:solidFill>
                  <a:srgbClr val="3078C0"/>
                </a:solidFill>
                <a:latin typeface="+mn-lt"/>
                <a:ea typeface="Tahoma" panose="020B0604030504040204" pitchFamily="34" charset="0"/>
                <a:cs typeface="Tahoma" panose="020B0604030504040204" pitchFamily="34" charset="0"/>
              </a:rPr>
              <a:t>Il processo di riforma internazionale dei sistemi di istruzione superiore dell'Unione inizia nel </a:t>
            </a:r>
            <a:r>
              <a:rPr lang="it-IT" sz="3000" b="1" dirty="0">
                <a:solidFill>
                  <a:srgbClr val="FF6600"/>
                </a:solidFill>
                <a:latin typeface="+mn-lt"/>
              </a:rPr>
              <a:t>1999</a:t>
            </a:r>
            <a:r>
              <a:rPr lang="it-IT" sz="3000" dirty="0">
                <a:solidFill>
                  <a:srgbClr val="3078C0"/>
                </a:solidFill>
                <a:latin typeface="+mn-lt"/>
                <a:ea typeface="Tahoma" panose="020B0604030504040204" pitchFamily="34" charset="0"/>
                <a:cs typeface="Tahoma" panose="020B0604030504040204" pitchFamily="34" charset="0"/>
              </a:rPr>
              <a:t> con il cosiddetto </a:t>
            </a:r>
            <a:r>
              <a:rPr lang="it-IT" sz="3000" b="1" dirty="0">
                <a:solidFill>
                  <a:srgbClr val="3078C0"/>
                </a:solidFill>
                <a:latin typeface="+mn-lt"/>
                <a:ea typeface="Tahoma" panose="020B0604030504040204" pitchFamily="34" charset="0"/>
                <a:cs typeface="Tahoma" panose="020B0604030504040204" pitchFamily="34" charset="0"/>
              </a:rPr>
              <a:t>«</a:t>
            </a:r>
            <a:r>
              <a:rPr lang="it-IT" sz="3000" b="1" dirty="0">
                <a:solidFill>
                  <a:srgbClr val="FF6600"/>
                </a:solidFill>
                <a:latin typeface="+mn-lt"/>
              </a:rPr>
              <a:t>Processo di Bologna</a:t>
            </a:r>
            <a:r>
              <a:rPr lang="it-IT" sz="3000" b="1" dirty="0">
                <a:solidFill>
                  <a:srgbClr val="3078C0"/>
                </a:solidFill>
                <a:latin typeface="+mn-lt"/>
                <a:ea typeface="Tahoma" panose="020B0604030504040204" pitchFamily="34" charset="0"/>
                <a:cs typeface="Tahoma" panose="020B0604030504040204" pitchFamily="34" charset="0"/>
              </a:rPr>
              <a:t>» </a:t>
            </a:r>
            <a:r>
              <a:rPr lang="it-IT" sz="3000" dirty="0">
                <a:solidFill>
                  <a:srgbClr val="3078C0"/>
                </a:solidFill>
                <a:latin typeface="+mn-lt"/>
                <a:ea typeface="Tahoma" panose="020B0604030504040204" pitchFamily="34" charset="0"/>
                <a:cs typeface="Tahoma" panose="020B0604030504040204" pitchFamily="34" charset="0"/>
              </a:rPr>
              <a:t>il cui obbiettivo era:</a:t>
            </a:r>
          </a:p>
          <a:p>
            <a:r>
              <a:rPr lang="it-IT" sz="3000" i="1" dirty="0">
                <a:solidFill>
                  <a:srgbClr val="3078C0"/>
                </a:solidFill>
                <a:latin typeface="+mn-lt"/>
                <a:ea typeface="Tahoma" panose="020B0604030504040204" pitchFamily="34" charset="0"/>
                <a:cs typeface="Tahoma" panose="020B0604030504040204" pitchFamily="34" charset="0"/>
              </a:rPr>
              <a:t>«</a:t>
            </a:r>
            <a:r>
              <a:rPr lang="it-IT" sz="3000" b="1" i="1" dirty="0">
                <a:solidFill>
                  <a:srgbClr val="FF6600"/>
                </a:solidFill>
                <a:latin typeface="+mn-lt"/>
              </a:rPr>
              <a:t>Costruire</a:t>
            </a:r>
            <a:r>
              <a:rPr lang="it-IT" sz="3000" i="1" dirty="0">
                <a:latin typeface="+mn-lt"/>
              </a:rPr>
              <a:t> </a:t>
            </a:r>
            <a:r>
              <a:rPr lang="it-IT" sz="3000" i="1" dirty="0">
                <a:solidFill>
                  <a:srgbClr val="3078C0"/>
                </a:solidFill>
                <a:latin typeface="+mn-lt"/>
                <a:ea typeface="Tahoma" panose="020B0604030504040204" pitchFamily="34" charset="0"/>
                <a:cs typeface="Tahoma" panose="020B0604030504040204" pitchFamily="34" charset="0"/>
              </a:rPr>
              <a:t>entro il 2010 uno Spazio Europeo dell’Istruzione superiore, al fine di accrescere l’</a:t>
            </a:r>
            <a:r>
              <a:rPr lang="it-IT" sz="3000" i="1" dirty="0" err="1">
                <a:solidFill>
                  <a:srgbClr val="3078C0"/>
                </a:solidFill>
                <a:latin typeface="+mn-lt"/>
                <a:ea typeface="Tahoma" panose="020B0604030504040204" pitchFamily="34" charset="0"/>
                <a:cs typeface="Tahoma" panose="020B0604030504040204" pitchFamily="34" charset="0"/>
              </a:rPr>
              <a:t>occupabilità</a:t>
            </a:r>
            <a:r>
              <a:rPr lang="it-IT" sz="3000" i="1" dirty="0">
                <a:solidFill>
                  <a:srgbClr val="3078C0"/>
                </a:solidFill>
                <a:latin typeface="+mn-lt"/>
                <a:ea typeface="Tahoma" panose="020B0604030504040204" pitchFamily="34" charset="0"/>
                <a:cs typeface="Tahoma" panose="020B0604030504040204" pitchFamily="34" charset="0"/>
              </a:rPr>
              <a:t> e la mobilità dei cittadini europei e promuovere l’istruzione superiore europea nel Mondo</a:t>
            </a:r>
            <a:r>
              <a:rPr lang="it-IT" sz="3000" dirty="0">
                <a:solidFill>
                  <a:srgbClr val="3078C0"/>
                </a:solidFill>
                <a:latin typeface="+mn-lt"/>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64684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ALCUNI CONCETTI</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8</a:t>
            </a:fld>
            <a:endParaRPr lang="it-IT" sz="1600" b="1" dirty="0">
              <a:solidFill>
                <a:schemeClr val="bg1"/>
              </a:solidFill>
            </a:endParaRPr>
          </a:p>
        </p:txBody>
      </p:sp>
      <p:pic>
        <p:nvPicPr>
          <p:cNvPr id="4" name="Immagine 3"/>
          <p:cNvPicPr>
            <a:picLocks noChangeAspect="1"/>
          </p:cNvPicPr>
          <p:nvPr/>
        </p:nvPicPr>
        <p:blipFill>
          <a:blip r:embed="rId5">
            <a:lum bright="-2000"/>
          </a:blip>
          <a:stretch>
            <a:fillRect/>
          </a:stretch>
        </p:blipFill>
        <p:spPr>
          <a:xfrm>
            <a:off x="6558882" y="469135"/>
            <a:ext cx="5633114" cy="5903276"/>
          </a:xfrm>
          <a:prstGeom prst="rect">
            <a:avLst/>
          </a:prstGeom>
        </p:spPr>
      </p:pic>
      <p:sp>
        <p:nvSpPr>
          <p:cNvPr id="2" name="Rettangolo 1"/>
          <p:cNvSpPr/>
          <p:nvPr/>
        </p:nvSpPr>
        <p:spPr>
          <a:xfrm>
            <a:off x="400691" y="593124"/>
            <a:ext cx="11420605" cy="584775"/>
          </a:xfrm>
          <a:prstGeom prst="rect">
            <a:avLst/>
          </a:prstGeom>
        </p:spPr>
        <p:txBody>
          <a:bodyPr wrap="square">
            <a:spAutoFit/>
          </a:bodyPr>
          <a:lstStyle/>
          <a:p>
            <a:endParaRPr lang="it-IT" sz="3200" dirty="0">
              <a:solidFill>
                <a:srgbClr val="000000"/>
              </a:solidFill>
              <a:latin typeface="Calibri" panose="020F0502020204030204" pitchFamily="34" charset="0"/>
            </a:endParaRPr>
          </a:p>
        </p:txBody>
      </p:sp>
      <p:sp>
        <p:nvSpPr>
          <p:cNvPr id="5" name="Rettangolo 4"/>
          <p:cNvSpPr/>
          <p:nvPr/>
        </p:nvSpPr>
        <p:spPr>
          <a:xfrm>
            <a:off x="111633" y="469135"/>
            <a:ext cx="6253656" cy="4832092"/>
          </a:xfrm>
          <a:prstGeom prst="rect">
            <a:avLst/>
          </a:prstGeom>
        </p:spPr>
        <p:txBody>
          <a:bodyPr wrap="square">
            <a:spAutoFit/>
          </a:bodyPr>
          <a:lstStyle/>
          <a:p>
            <a:pPr marL="342900" indent="-342900">
              <a:buFont typeface="Wingdings" panose="05000000000000000000" pitchFamily="2" charset="2"/>
              <a:buChar char="ü"/>
            </a:pPr>
            <a:r>
              <a:rPr lang="it-IT" sz="2800" dirty="0">
                <a:solidFill>
                  <a:srgbClr val="3078C0"/>
                </a:solidFill>
                <a:latin typeface="+mn-lt"/>
                <a:ea typeface="Tahoma" panose="020B0604030504040204" pitchFamily="34" charset="0"/>
                <a:cs typeface="Tahoma" panose="020B0604030504040204" pitchFamily="34" charset="0"/>
              </a:rPr>
              <a:t>Importanza di una “integrazione europea” dell’istruzione superiore o, almeno, di una “riconoscibilità europea” dell’istruzione superiore</a:t>
            </a:r>
          </a:p>
          <a:p>
            <a:pPr marL="342900" indent="-342900">
              <a:buFont typeface="Wingdings" panose="05000000000000000000" pitchFamily="2" charset="2"/>
              <a:buChar char="ü"/>
            </a:pPr>
            <a:r>
              <a:rPr lang="it-IT" sz="2800" dirty="0">
                <a:solidFill>
                  <a:srgbClr val="3078C0"/>
                </a:solidFill>
                <a:latin typeface="+mn-lt"/>
                <a:ea typeface="Tahoma" panose="020B0604030504040204" pitchFamily="34" charset="0"/>
                <a:cs typeface="Tahoma" panose="020B0604030504040204" pitchFamily="34" charset="0"/>
              </a:rPr>
              <a:t>L’assicurazione della qualità è uno strumento fondamentale per garantire maggiore attenzione, e quindi maggiore qualità, ai percorsi formativi</a:t>
            </a:r>
          </a:p>
          <a:p>
            <a:pPr marL="342900" indent="-342900">
              <a:buFont typeface="Wingdings" panose="05000000000000000000" pitchFamily="2" charset="2"/>
              <a:buChar char="ü"/>
            </a:pPr>
            <a:r>
              <a:rPr lang="it-IT" sz="2800" dirty="0">
                <a:solidFill>
                  <a:srgbClr val="3078C0"/>
                </a:solidFill>
                <a:latin typeface="+mn-lt"/>
                <a:ea typeface="Tahoma" panose="020B0604030504040204" pitchFamily="34" charset="0"/>
                <a:cs typeface="Tahoma" panose="020B0604030504040204" pitchFamily="34" charset="0"/>
              </a:rPr>
              <a:t>Generare maggiore fiducia tra i partner europei per la </a:t>
            </a:r>
            <a:r>
              <a:rPr lang="it-IT" sz="2800" dirty="0">
                <a:solidFill>
                  <a:srgbClr val="FF0000"/>
                </a:solidFill>
                <a:latin typeface="+mn-lt"/>
                <a:ea typeface="Tahoma" panose="020B0604030504040204" pitchFamily="34" charset="0"/>
                <a:cs typeface="Tahoma" panose="020B0604030504040204" pitchFamily="34" charset="0"/>
              </a:rPr>
              <a:t>“riconoscibilità dei percorsi” e il “riconoscimento dei titoli” </a:t>
            </a:r>
          </a:p>
        </p:txBody>
      </p:sp>
    </p:spTree>
    <p:extLst>
      <p:ext uri="{BB962C8B-B14F-4D97-AF65-F5344CB8AC3E}">
        <p14:creationId xmlns:p14="http://schemas.microsoft.com/office/powerpoint/2010/main" val="2127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solidFill>
                  <a:srgbClr val="FFFFFF"/>
                </a:solidFill>
              </a:rPr>
              <a:t>HIC SUNT FUTURA</a:t>
            </a: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4106173" y="0"/>
            <a:ext cx="808582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sz="3000" b="1" dirty="0">
                <a:solidFill>
                  <a:srgbClr val="FFFFFF"/>
                </a:solidFill>
              </a:rPr>
              <a:t>2000: nasce l’ENQA</a:t>
            </a: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t> Presidio della Qualità</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3" name="Segnaposto numero diapositiva 2"/>
          <p:cNvSpPr>
            <a:spLocks noGrp="1"/>
          </p:cNvSpPr>
          <p:nvPr>
            <p:ph type="sldNum" sz="quarter" idx="12"/>
          </p:nvPr>
        </p:nvSpPr>
        <p:spPr>
          <a:xfrm>
            <a:off x="9448800" y="6428015"/>
            <a:ext cx="2743200" cy="365125"/>
          </a:xfrm>
        </p:spPr>
        <p:txBody>
          <a:bodyPr/>
          <a:lstStyle/>
          <a:p>
            <a:pPr>
              <a:defRPr/>
            </a:pPr>
            <a:fld id="{2B247FFE-C2D7-4F4A-A0E4-5BC49D6F85A4}" type="slidenum">
              <a:rPr lang="it-IT" sz="1600" b="1" smtClean="0">
                <a:solidFill>
                  <a:schemeClr val="bg1"/>
                </a:solidFill>
              </a:rPr>
              <a:pPr>
                <a:defRPr/>
              </a:pPr>
              <a:t>9</a:t>
            </a:fld>
            <a:endParaRPr lang="it-IT" sz="1600" b="1" dirty="0">
              <a:solidFill>
                <a:schemeClr val="bg1"/>
              </a:solidFill>
            </a:endParaRPr>
          </a:p>
        </p:txBody>
      </p:sp>
      <p:pic>
        <p:nvPicPr>
          <p:cNvPr id="4" name="Immagine 3"/>
          <p:cNvPicPr>
            <a:picLocks noChangeAspect="1"/>
          </p:cNvPicPr>
          <p:nvPr/>
        </p:nvPicPr>
        <p:blipFill>
          <a:blip r:embed="rId5">
            <a:lum bright="-2000"/>
          </a:blip>
          <a:stretch>
            <a:fillRect/>
          </a:stretch>
        </p:blipFill>
        <p:spPr>
          <a:xfrm>
            <a:off x="6161903" y="469135"/>
            <a:ext cx="6030095" cy="5866805"/>
          </a:xfrm>
          <a:prstGeom prst="rect">
            <a:avLst/>
          </a:prstGeom>
        </p:spPr>
      </p:pic>
      <p:sp>
        <p:nvSpPr>
          <p:cNvPr id="2" name="Rettangolo 1"/>
          <p:cNvSpPr/>
          <p:nvPr/>
        </p:nvSpPr>
        <p:spPr>
          <a:xfrm>
            <a:off x="400691" y="593124"/>
            <a:ext cx="11420605" cy="584775"/>
          </a:xfrm>
          <a:prstGeom prst="rect">
            <a:avLst/>
          </a:prstGeom>
        </p:spPr>
        <p:txBody>
          <a:bodyPr wrap="square">
            <a:spAutoFit/>
          </a:bodyPr>
          <a:lstStyle/>
          <a:p>
            <a:endParaRPr lang="it-IT" sz="3200" dirty="0">
              <a:solidFill>
                <a:srgbClr val="000000"/>
              </a:solidFill>
              <a:latin typeface="Calibri" panose="020F0502020204030204" pitchFamily="34" charset="0"/>
            </a:endParaRPr>
          </a:p>
        </p:txBody>
      </p:sp>
      <p:sp>
        <p:nvSpPr>
          <p:cNvPr id="5" name="Rettangolo 4"/>
          <p:cNvSpPr/>
          <p:nvPr/>
        </p:nvSpPr>
        <p:spPr>
          <a:xfrm>
            <a:off x="255373" y="608216"/>
            <a:ext cx="5824149" cy="5262979"/>
          </a:xfrm>
          <a:prstGeom prst="rect">
            <a:avLst/>
          </a:prstGeom>
        </p:spPr>
        <p:txBody>
          <a:bodyPr wrap="square">
            <a:spAutoFit/>
          </a:bodyPr>
          <a:lstStyle/>
          <a:p>
            <a:r>
              <a:rPr lang="it-IT" sz="2400" dirty="0">
                <a:solidFill>
                  <a:srgbClr val="3078C0"/>
                </a:solidFill>
                <a:latin typeface="+mn-lt"/>
                <a:ea typeface="Tahoma" panose="020B0604030504040204" pitchFamily="34" charset="0"/>
                <a:cs typeface="Tahoma" panose="020B0604030504040204" pitchFamily="34" charset="0"/>
              </a:rPr>
              <a:t>Nel 2000 nasce l’ENQA – </a:t>
            </a:r>
            <a:r>
              <a:rPr lang="en-US" sz="2400" b="1" i="1" dirty="0">
                <a:solidFill>
                  <a:srgbClr val="FF6600"/>
                </a:solidFill>
                <a:latin typeface="+mn-lt"/>
              </a:rPr>
              <a:t>European Association of Quality Assurance in Higher Education</a:t>
            </a:r>
          </a:p>
          <a:p>
            <a:endParaRPr lang="en-US" sz="2400" b="1" dirty="0">
              <a:solidFill>
                <a:srgbClr val="FF6600"/>
              </a:solidFill>
              <a:latin typeface="+mn-lt"/>
            </a:endParaRPr>
          </a:p>
          <a:p>
            <a:r>
              <a:rPr lang="it-IT" sz="2400" dirty="0">
                <a:solidFill>
                  <a:srgbClr val="3078C0"/>
                </a:solidFill>
                <a:latin typeface="+mn-lt"/>
                <a:ea typeface="Tahoma" panose="020B0604030504040204" pitchFamily="34" charset="0"/>
                <a:cs typeface="Tahoma" panose="020B0604030504040204" pitchFamily="34" charset="0"/>
              </a:rPr>
              <a:t>Associazione istituita nel 2000 (con il nome di </a:t>
            </a:r>
            <a:r>
              <a:rPr lang="it-IT" sz="2400" dirty="0" err="1">
                <a:solidFill>
                  <a:srgbClr val="3078C0"/>
                </a:solidFill>
                <a:latin typeface="+mn-lt"/>
                <a:ea typeface="Tahoma" panose="020B0604030504040204" pitchFamily="34" charset="0"/>
                <a:cs typeface="Tahoma" panose="020B0604030504040204" pitchFamily="34" charset="0"/>
              </a:rPr>
              <a:t>European</a:t>
            </a:r>
            <a:r>
              <a:rPr lang="it-IT" sz="2400" dirty="0">
                <a:solidFill>
                  <a:srgbClr val="3078C0"/>
                </a:solidFill>
                <a:latin typeface="+mn-lt"/>
                <a:ea typeface="Tahoma" panose="020B0604030504040204" pitchFamily="34" charset="0"/>
                <a:cs typeface="Tahoma" panose="020B0604030504040204" pitchFamily="34" charset="0"/>
              </a:rPr>
              <a:t> Network for </a:t>
            </a:r>
            <a:r>
              <a:rPr lang="it-IT" sz="2400" dirty="0" err="1">
                <a:solidFill>
                  <a:srgbClr val="3078C0"/>
                </a:solidFill>
                <a:latin typeface="+mn-lt"/>
                <a:ea typeface="Tahoma" panose="020B0604030504040204" pitchFamily="34" charset="0"/>
                <a:cs typeface="Tahoma" panose="020B0604030504040204" pitchFamily="34" charset="0"/>
              </a:rPr>
              <a:t>Quality</a:t>
            </a:r>
            <a:r>
              <a:rPr lang="it-IT" sz="2400" dirty="0">
                <a:solidFill>
                  <a:srgbClr val="3078C0"/>
                </a:solidFill>
                <a:latin typeface="+mn-lt"/>
                <a:ea typeface="Tahoma" panose="020B0604030504040204" pitchFamily="34" charset="0"/>
                <a:cs typeface="Tahoma" panose="020B0604030504040204" pitchFamily="34" charset="0"/>
              </a:rPr>
              <a:t> Assurance, mutato in quello attuale nel 2004), allo scopo di promuovere la cooperazione europea per assicurare un alto livello di qualità in ambito universitario e postuniversitario, e per realizzare la convergenza dei sistemi di istruzione e formazione del vecchio continente. </a:t>
            </a:r>
          </a:p>
          <a:p>
            <a:r>
              <a:rPr lang="it-IT" sz="2400" dirty="0">
                <a:solidFill>
                  <a:srgbClr val="3078C0"/>
                </a:solidFill>
                <a:latin typeface="+mn-lt"/>
                <a:ea typeface="Tahoma" panose="020B0604030504040204" pitchFamily="34" charset="0"/>
                <a:cs typeface="Tahoma" panose="020B0604030504040204" pitchFamily="34" charset="0"/>
              </a:rPr>
              <a:t>L’ENQA ha la sede centrale a Bruxelles.</a:t>
            </a:r>
          </a:p>
        </p:txBody>
      </p:sp>
    </p:spTree>
    <p:extLst>
      <p:ext uri="{BB962C8B-B14F-4D97-AF65-F5344CB8AC3E}">
        <p14:creationId xmlns:p14="http://schemas.microsoft.com/office/powerpoint/2010/main" val="127534478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8083</TotalTime>
  <Words>3244</Words>
  <Application>Microsoft Office PowerPoint</Application>
  <PresentationFormat>Widescreen</PresentationFormat>
  <Paragraphs>417</Paragraphs>
  <Slides>41</Slides>
  <Notes>41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41</vt:i4>
      </vt:variant>
    </vt:vector>
  </HeadingPairs>
  <TitlesOfParts>
    <vt:vector size="51" baseType="lpstr">
      <vt:lpstr>Arabic Typesetting</vt:lpstr>
      <vt:lpstr>Arial</vt:lpstr>
      <vt:lpstr>Calibri</vt:lpstr>
      <vt:lpstr>Calibri Light</vt:lpstr>
      <vt:lpstr>Comic Sans MS</vt:lpstr>
      <vt:lpstr>FrankRuehl</vt:lpstr>
      <vt:lpstr>Helvetica</vt:lpstr>
      <vt:lpstr>Tahoma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Mauro Volponi</dc:creator>
  <cp:lastModifiedBy>Debora Fantini</cp:lastModifiedBy>
  <cp:revision>787</cp:revision>
  <cp:lastPrinted>2016-03-01T11:16:09Z</cp:lastPrinted>
  <dcterms:created xsi:type="dcterms:W3CDTF">2015-01-12T13:52:42Z</dcterms:created>
  <dcterms:modified xsi:type="dcterms:W3CDTF">2016-11-07T13:40:54Z</dcterms:modified>
</cp:coreProperties>
</file>